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2" r:id="rId1"/>
  </p:sldMasterIdLst>
  <p:notesMasterIdLst>
    <p:notesMasterId r:id="rId15"/>
  </p:notesMasterIdLst>
  <p:sldIdLst>
    <p:sldId id="309" r:id="rId2"/>
    <p:sldId id="331" r:id="rId3"/>
    <p:sldId id="332" r:id="rId4"/>
    <p:sldId id="336" r:id="rId5"/>
    <p:sldId id="310" r:id="rId6"/>
    <p:sldId id="311" r:id="rId7"/>
    <p:sldId id="324" r:id="rId8"/>
    <p:sldId id="333" r:id="rId9"/>
    <p:sldId id="321" r:id="rId10"/>
    <p:sldId id="322" r:id="rId11"/>
    <p:sldId id="334" r:id="rId12"/>
    <p:sldId id="313" r:id="rId13"/>
    <p:sldId id="33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77" autoAdjust="0"/>
  </p:normalViewPr>
  <p:slideViewPr>
    <p:cSldViewPr>
      <p:cViewPr>
        <p:scale>
          <a:sx n="80" d="100"/>
          <a:sy n="80" d="100"/>
        </p:scale>
        <p:origin x="-108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8861-2916-4DBA-B108-D0A0FBBC79B6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DEED6-BBBC-40C8-AD62-2C928B8CED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59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1" y="1597836"/>
            <a:ext cx="7772399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19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79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18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08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1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3" y="3305179"/>
            <a:ext cx="7772399" cy="1021556"/>
          </a:xfrm>
        </p:spPr>
        <p:txBody>
          <a:bodyPr anchor="t"/>
          <a:lstStyle>
            <a:lvl1pPr algn="l">
              <a:defRPr lang="en-IN" dirty="0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3" y="2180035"/>
            <a:ext cx="7772399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473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0" y="1200154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0" y="1200154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17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53" indent="0">
              <a:buNone/>
              <a:defRPr sz="1800" b="1"/>
            </a:lvl3pPr>
            <a:lvl4pPr marL="1369884" indent="0">
              <a:buNone/>
              <a:defRPr sz="1600" b="1"/>
            </a:lvl4pPr>
            <a:lvl5pPr marL="1826509" indent="0">
              <a:buNone/>
              <a:defRPr sz="1600" b="1"/>
            </a:lvl5pPr>
            <a:lvl6pPr marL="2283134" indent="0">
              <a:buNone/>
              <a:defRPr sz="1600" b="1"/>
            </a:lvl6pPr>
            <a:lvl7pPr marL="2739765" indent="0">
              <a:buNone/>
              <a:defRPr sz="1600" b="1"/>
            </a:lvl7pPr>
            <a:lvl8pPr marL="3196390" indent="0">
              <a:buNone/>
              <a:defRPr sz="1600" b="1"/>
            </a:lvl8pPr>
            <a:lvl9pPr marL="36530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53" indent="0">
              <a:buNone/>
              <a:defRPr sz="1800" b="1"/>
            </a:lvl3pPr>
            <a:lvl4pPr marL="1369884" indent="0">
              <a:buNone/>
              <a:defRPr sz="1600" b="1"/>
            </a:lvl4pPr>
            <a:lvl5pPr marL="1826509" indent="0">
              <a:buNone/>
              <a:defRPr sz="1600" b="1"/>
            </a:lvl5pPr>
            <a:lvl6pPr marL="2283134" indent="0">
              <a:buNone/>
              <a:defRPr sz="1600" b="1"/>
            </a:lvl6pPr>
            <a:lvl7pPr marL="2739765" indent="0">
              <a:buNone/>
              <a:defRPr sz="1600" b="1"/>
            </a:lvl7pPr>
            <a:lvl8pPr marL="3196390" indent="0">
              <a:buNone/>
              <a:defRPr sz="1600" b="1"/>
            </a:lvl8pPr>
            <a:lvl9pPr marL="36530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822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48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1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53" indent="0">
              <a:buNone/>
              <a:defRPr sz="1000"/>
            </a:lvl3pPr>
            <a:lvl4pPr marL="1369884" indent="0">
              <a:buNone/>
              <a:defRPr sz="900"/>
            </a:lvl4pPr>
            <a:lvl5pPr marL="1826509" indent="0">
              <a:buNone/>
              <a:defRPr sz="900"/>
            </a:lvl5pPr>
            <a:lvl6pPr marL="2283134" indent="0">
              <a:buNone/>
              <a:defRPr sz="900"/>
            </a:lvl6pPr>
            <a:lvl7pPr marL="2739765" indent="0">
              <a:buNone/>
              <a:defRPr sz="900"/>
            </a:lvl7pPr>
            <a:lvl8pPr marL="3196390" indent="0">
              <a:buNone/>
              <a:defRPr sz="900"/>
            </a:lvl8pPr>
            <a:lvl9pPr marL="36530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03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30" indent="0">
              <a:buNone/>
              <a:defRPr sz="2800"/>
            </a:lvl2pPr>
            <a:lvl3pPr marL="913253" indent="0">
              <a:buNone/>
              <a:defRPr sz="2400"/>
            </a:lvl3pPr>
            <a:lvl4pPr marL="1369884" indent="0">
              <a:buNone/>
              <a:defRPr sz="2000"/>
            </a:lvl4pPr>
            <a:lvl5pPr marL="1826509" indent="0">
              <a:buNone/>
              <a:defRPr sz="2000"/>
            </a:lvl5pPr>
            <a:lvl6pPr marL="2283134" indent="0">
              <a:buNone/>
              <a:defRPr sz="2000"/>
            </a:lvl6pPr>
            <a:lvl7pPr marL="2739765" indent="0">
              <a:buNone/>
              <a:defRPr sz="2000"/>
            </a:lvl7pPr>
            <a:lvl8pPr marL="3196390" indent="0">
              <a:buNone/>
              <a:defRPr sz="2000"/>
            </a:lvl8pPr>
            <a:lvl9pPr marL="36530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53" indent="0">
              <a:buNone/>
              <a:defRPr sz="1000"/>
            </a:lvl3pPr>
            <a:lvl4pPr marL="1369884" indent="0">
              <a:buNone/>
              <a:defRPr sz="900"/>
            </a:lvl4pPr>
            <a:lvl5pPr marL="1826509" indent="0">
              <a:buNone/>
              <a:defRPr sz="900"/>
            </a:lvl5pPr>
            <a:lvl6pPr marL="2283134" indent="0">
              <a:buNone/>
              <a:defRPr sz="900"/>
            </a:lvl6pPr>
            <a:lvl7pPr marL="2739765" indent="0">
              <a:buNone/>
              <a:defRPr sz="900"/>
            </a:lvl7pPr>
            <a:lvl8pPr marL="3196390" indent="0">
              <a:buNone/>
              <a:defRPr sz="900"/>
            </a:lvl8pPr>
            <a:lvl9pPr marL="36530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84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13" y="411510"/>
            <a:ext cx="8229599" cy="785242"/>
          </a:xfrm>
          <a:prstGeom prst="rect">
            <a:avLst/>
          </a:prstGeom>
        </p:spPr>
        <p:txBody>
          <a:bodyPr vert="horz" lIns="91325" tIns="45664" rIns="91325" bIns="4566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3" y="1275606"/>
            <a:ext cx="8229599" cy="3528392"/>
          </a:xfrm>
          <a:prstGeom prst="rect">
            <a:avLst/>
          </a:prstGeom>
        </p:spPr>
        <p:txBody>
          <a:bodyPr vert="horz" lIns="91325" tIns="45664" rIns="91325" bIns="4566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858" y="4890194"/>
            <a:ext cx="2133600" cy="273844"/>
          </a:xfrm>
          <a:prstGeom prst="rect">
            <a:avLst/>
          </a:prstGeom>
        </p:spPr>
        <p:txBody>
          <a:bodyPr vert="horz" lIns="91325" tIns="45664" rIns="91325" bIns="4566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C9AE-76AD-4210-93D7-E5ED272CD07B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3857" y="4890194"/>
            <a:ext cx="2895600" cy="273844"/>
          </a:xfrm>
          <a:prstGeom prst="rect">
            <a:avLst/>
          </a:prstGeom>
        </p:spPr>
        <p:txBody>
          <a:bodyPr vert="horz" lIns="91325" tIns="45664" rIns="91325" bIns="4566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2856" y="4890194"/>
            <a:ext cx="2133600" cy="273844"/>
          </a:xfrm>
          <a:prstGeom prst="rect">
            <a:avLst/>
          </a:prstGeom>
        </p:spPr>
        <p:txBody>
          <a:bodyPr vert="horz" lIns="91325" tIns="45664" rIns="91325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859C-6B69-49A2-9601-D71664A93B1B}" type="slidenum">
              <a:rPr lang="en-IN" smtClean="0"/>
              <a:t>‹#›</a:t>
            </a:fld>
            <a:endParaRPr lang="en-IN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82" b="12279"/>
          <a:stretch/>
        </p:blipFill>
        <p:spPr bwMode="auto">
          <a:xfrm>
            <a:off x="-36512" y="-28634"/>
            <a:ext cx="9165844" cy="36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21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32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0" indent="-342470" algn="l" defTabSz="9132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20" indent="-285387" algn="l" defTabSz="9132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69" indent="-228316" algn="l" defTabSz="9132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96" indent="-228316" algn="l" defTabSz="9132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23" indent="-228316" algn="l" defTabSz="9132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49" indent="-228316" algn="l" defTabSz="913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77" indent="-228316" algn="l" defTabSz="913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05" indent="-228316" algn="l" defTabSz="913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33" indent="-228316" algn="l" defTabSz="913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4" algn="l" defTabSz="913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09" algn="l" defTabSz="913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34" algn="l" defTabSz="913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65" algn="l" defTabSz="913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90" algn="l" defTabSz="913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8" algn="l" defTabSz="913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pring Hike and Meditation â Cancelled | Blandford Nature Ce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2400" r="4199"/>
          <a:stretch/>
        </p:blipFill>
        <p:spPr bwMode="auto">
          <a:xfrm>
            <a:off x="-36513" y="-72841"/>
            <a:ext cx="9276641" cy="521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267494"/>
            <a:ext cx="5112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detoxification is necessary to achieve optimal health</a:t>
            </a:r>
            <a:endParaRPr lang="en-I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6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46348"/>
            <a:ext cx="7879113" cy="785242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Ganoderma</a:t>
            </a:r>
            <a:r>
              <a:rPr lang="en-US" sz="3600" b="1" dirty="0" smtClean="0"/>
              <a:t> </a:t>
            </a:r>
            <a:r>
              <a:rPr lang="en-US" sz="3600" b="1" dirty="0"/>
              <a:t>– An Antioxidant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131590"/>
            <a:ext cx="6480720" cy="35283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</a:t>
            </a:r>
            <a:r>
              <a:rPr lang="en-US" sz="2000" b="1" dirty="0" smtClean="0"/>
              <a:t>olysaccharides </a:t>
            </a:r>
            <a:r>
              <a:rPr lang="en-US" sz="2000" b="1" dirty="0"/>
              <a:t>and </a:t>
            </a:r>
            <a:r>
              <a:rPr lang="en-US" sz="2000" b="1" dirty="0" err="1" smtClean="0"/>
              <a:t>Triterpenoids</a:t>
            </a:r>
            <a:r>
              <a:rPr lang="en-US" sz="2000" b="1" dirty="0" smtClean="0"/>
              <a:t> in Ganoderma </a:t>
            </a:r>
            <a:r>
              <a:rPr lang="en-US" sz="2000" dirty="0" smtClean="0"/>
              <a:t>, </a:t>
            </a:r>
            <a:r>
              <a:rPr lang="en-US" sz="2000" dirty="0"/>
              <a:t>show antioxidant </a:t>
            </a:r>
            <a:r>
              <a:rPr lang="en-US" sz="2000" dirty="0" smtClean="0"/>
              <a:t>activity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Antioxidants in Ganoderma </a:t>
            </a:r>
            <a:r>
              <a:rPr lang="en-US" sz="2000" dirty="0"/>
              <a:t>were found to be absorbed quickly after ingestion, resulting in an increase in the plasma total antioxidant </a:t>
            </a:r>
            <a:r>
              <a:rPr lang="en-US" sz="2000" dirty="0" smtClean="0"/>
              <a:t>activity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Polysaccharides </a:t>
            </a:r>
            <a:r>
              <a:rPr lang="en-US" sz="2000" dirty="0"/>
              <a:t>were also reported to </a:t>
            </a:r>
            <a:r>
              <a:rPr lang="en-US" sz="2000" b="1" dirty="0"/>
              <a:t>protect</a:t>
            </a:r>
            <a:r>
              <a:rPr lang="en-US" sz="2000" dirty="0"/>
              <a:t> the immune cells from oxidative damage 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02893" y="4731990"/>
            <a:ext cx="223340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800" dirty="0"/>
              <a:t>https://www.ncbi.nlm.nih.gov/books/NBK92757/</a:t>
            </a:r>
          </a:p>
        </p:txBody>
      </p:sp>
      <p:pic>
        <p:nvPicPr>
          <p:cNvPr id="4098" name="Picture 2" descr="Benefits | Kaff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42" y="1033926"/>
            <a:ext cx="2943994" cy="37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Ganoderma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Hepato</a:t>
            </a:r>
            <a:r>
              <a:rPr lang="en-US" sz="2800" b="1" dirty="0" smtClean="0"/>
              <a:t>-protective action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3" y="1515998"/>
            <a:ext cx="5410931" cy="17758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Ganoderma has </a:t>
            </a:r>
            <a:r>
              <a:rPr lang="en-US" sz="2400" b="1" dirty="0" err="1" smtClean="0"/>
              <a:t>hepato</a:t>
            </a:r>
            <a:r>
              <a:rPr lang="en-US" sz="2400" b="1" dirty="0" smtClean="0"/>
              <a:t>-protective</a:t>
            </a:r>
            <a:r>
              <a:rPr lang="en-US" sz="2400" dirty="0" smtClean="0"/>
              <a:t> effect on the </a:t>
            </a:r>
            <a:r>
              <a:rPr lang="en-US" sz="2400" b="1" dirty="0" smtClean="0"/>
              <a:t>liver</a:t>
            </a:r>
          </a:p>
          <a:p>
            <a:r>
              <a:rPr lang="en-US" sz="2400" dirty="0" err="1" smtClean="0"/>
              <a:t>Ganoderma</a:t>
            </a:r>
            <a:r>
              <a:rPr lang="en-US" sz="2400" dirty="0" smtClean="0"/>
              <a:t> also helps in </a:t>
            </a:r>
            <a:r>
              <a:rPr lang="en-US" sz="2400" b="1" dirty="0" smtClean="0"/>
              <a:t>ulcer</a:t>
            </a:r>
            <a:r>
              <a:rPr lang="en-US" sz="2400" dirty="0" smtClean="0"/>
              <a:t> </a:t>
            </a:r>
            <a:r>
              <a:rPr lang="en-US" sz="2400" b="1" dirty="0" smtClean="0"/>
              <a:t>healing</a:t>
            </a:r>
            <a:r>
              <a:rPr lang="en-US" sz="2400" dirty="0" smtClean="0"/>
              <a:t> </a:t>
            </a:r>
            <a:endParaRPr lang="en-IN" sz="2400" dirty="0"/>
          </a:p>
        </p:txBody>
      </p:sp>
      <p:pic>
        <p:nvPicPr>
          <p:cNvPr id="2050" name="Picture 2" descr="Accessory Organs of the Digestive System - Video &amp; Lesson Transcript |  Study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t="6492" r="26146" b="3689"/>
          <a:stretch/>
        </p:blipFill>
        <p:spPr bwMode="auto">
          <a:xfrm>
            <a:off x="6444208" y="1707653"/>
            <a:ext cx="2503327" cy="29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3" y="411510"/>
            <a:ext cx="8229599" cy="78524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Vestige Ganoderma - Dose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3" y="1275606"/>
            <a:ext cx="6059003" cy="3528392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/>
              <a:t>Suggested usage</a:t>
            </a:r>
          </a:p>
          <a:p>
            <a:r>
              <a:rPr lang="en-US" sz="2800" b="1" dirty="0" smtClean="0"/>
              <a:t>2g powder dissolved in water per day </a:t>
            </a:r>
            <a:endParaRPr lang="en-US" sz="2800" b="1" dirty="0"/>
          </a:p>
          <a:p>
            <a:endParaRPr lang="en-IN" dirty="0"/>
          </a:p>
        </p:txBody>
      </p:sp>
      <p:pic>
        <p:nvPicPr>
          <p:cNvPr id="6" name="Picture 4" descr="C:\Users\ajay.kochar\Desktop\Ganoderma-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39" y="1275606"/>
            <a:ext cx="19876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55776" y="483518"/>
            <a:ext cx="4176464" cy="4176464"/>
            <a:chOff x="2555776" y="483518"/>
            <a:chExt cx="4176464" cy="4176464"/>
          </a:xfrm>
        </p:grpSpPr>
        <p:pic>
          <p:nvPicPr>
            <p:cNvPr id="2052" name="Picture 4" descr="Vestige Ganoderma Capsules | Benefits, Review, Price, Dosage, DP |  VESTproduc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83518"/>
              <a:ext cx="4176464" cy="417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C:\Users\ajay.kochar\Desktop\Ganoderma-Fro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53894">
              <a:off x="3099762" y="1362356"/>
              <a:ext cx="1449511" cy="2468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40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86" y="446568"/>
            <a:ext cx="6228453" cy="57111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Detoxification is the key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96" y="1203598"/>
            <a:ext cx="5418424" cy="35283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human body has many natural pathways to allow detoxification through </a:t>
            </a:r>
            <a:r>
              <a:rPr lang="en-US" sz="1800" b="1" dirty="0"/>
              <a:t>liver, sweat, urine, </a:t>
            </a:r>
            <a:r>
              <a:rPr lang="en-US" sz="1800" b="1" dirty="0" err="1"/>
              <a:t>faeces</a:t>
            </a:r>
            <a:r>
              <a:rPr lang="en-US" sz="1800" b="1" dirty="0"/>
              <a:t> and </a:t>
            </a:r>
            <a:r>
              <a:rPr lang="en-US" sz="1800" b="1" dirty="0" smtClean="0"/>
              <a:t>more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But </a:t>
            </a:r>
            <a:r>
              <a:rPr lang="en-US" sz="1800" dirty="0"/>
              <a:t>fast </a:t>
            </a:r>
            <a:r>
              <a:rPr lang="en-US" sz="1800" b="1" dirty="0"/>
              <a:t>urbanization and exposure to pollutants, heavy metals, preservatives and pesticides</a:t>
            </a:r>
            <a:r>
              <a:rPr lang="en-US" sz="1800" dirty="0"/>
              <a:t> has taken the average toxin consumption by human </a:t>
            </a:r>
            <a:r>
              <a:rPr lang="en-US" sz="1800" dirty="0" smtClean="0"/>
              <a:t>beings </a:t>
            </a:r>
            <a:r>
              <a:rPr lang="en-US" sz="1800" dirty="0"/>
              <a:t>to an all-time </a:t>
            </a:r>
            <a:r>
              <a:rPr lang="en-US" sz="1800" dirty="0" smtClean="0"/>
              <a:t>high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Detoxification helps </a:t>
            </a:r>
            <a:r>
              <a:rPr lang="en-US" sz="1800" dirty="0"/>
              <a:t>the </a:t>
            </a:r>
            <a:r>
              <a:rPr lang="en-US" sz="1800" b="1" dirty="0"/>
              <a:t>body </a:t>
            </a:r>
            <a:r>
              <a:rPr lang="en-US" sz="1800" b="1" dirty="0" smtClean="0"/>
              <a:t>to get rid of </a:t>
            </a:r>
            <a:r>
              <a:rPr lang="en-US" sz="1800" b="1" dirty="0"/>
              <a:t>toxins</a:t>
            </a:r>
          </a:p>
          <a:p>
            <a:pPr>
              <a:lnSpc>
                <a:spcPct val="150000"/>
              </a:lnSpc>
            </a:pPr>
            <a:endParaRPr lang="en-IN" sz="1800" dirty="0"/>
          </a:p>
        </p:txBody>
      </p:sp>
      <p:sp>
        <p:nvSpPr>
          <p:cNvPr id="4" name="Rectangle 3"/>
          <p:cNvSpPr/>
          <p:nvPr/>
        </p:nvSpPr>
        <p:spPr>
          <a:xfrm>
            <a:off x="179512" y="473199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900" dirty="0"/>
              <a:t>https://food.ndtv.com/food-drinks/6-wonderful-health-benefits-of-detox-drinks-1664257</a:t>
            </a:r>
          </a:p>
        </p:txBody>
      </p:sp>
      <p:pic>
        <p:nvPicPr>
          <p:cNvPr id="7170" name="Picture 2" descr="15 Cleansing Foods to Detox Your Body Naturally | Cleve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3" y="1707654"/>
            <a:ext cx="3679489" cy="24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Detoxification Has Numerous Health Benefits</a:t>
            </a:r>
            <a:endParaRPr lang="en-IN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3" y="1275606"/>
            <a:ext cx="4834867" cy="35283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Helps in </a:t>
            </a:r>
            <a:r>
              <a:rPr lang="en-US" sz="2400" b="1" dirty="0" smtClean="0"/>
              <a:t>weight</a:t>
            </a:r>
            <a:r>
              <a:rPr lang="en-US" sz="2400" dirty="0" smtClean="0"/>
              <a:t> </a:t>
            </a:r>
            <a:r>
              <a:rPr lang="en-US" sz="2400" b="1" dirty="0" smtClean="0"/>
              <a:t>loss</a:t>
            </a:r>
          </a:p>
          <a:p>
            <a:r>
              <a:rPr lang="en-US" sz="2400" dirty="0" smtClean="0"/>
              <a:t>Improves </a:t>
            </a:r>
            <a:r>
              <a:rPr lang="en-US" sz="2400" b="1" dirty="0" smtClean="0"/>
              <a:t>digestion</a:t>
            </a:r>
          </a:p>
          <a:p>
            <a:r>
              <a:rPr lang="en-US" sz="2400" dirty="0" smtClean="0"/>
              <a:t>Improves </a:t>
            </a:r>
            <a:r>
              <a:rPr lang="en-US" sz="2400" b="1" dirty="0" smtClean="0"/>
              <a:t>liver</a:t>
            </a:r>
            <a:r>
              <a:rPr lang="en-US" sz="2400" dirty="0" smtClean="0"/>
              <a:t> </a:t>
            </a:r>
            <a:r>
              <a:rPr lang="en-US" sz="2400" b="1" dirty="0" smtClean="0"/>
              <a:t>function</a:t>
            </a:r>
          </a:p>
          <a:p>
            <a:r>
              <a:rPr lang="en-US" sz="2400" dirty="0" smtClean="0"/>
              <a:t>Reduces </a:t>
            </a:r>
            <a:r>
              <a:rPr lang="en-US" sz="2400" b="1" dirty="0"/>
              <a:t>i</a:t>
            </a:r>
            <a:r>
              <a:rPr lang="en-US" sz="2400" b="1" dirty="0" smtClean="0"/>
              <a:t>nflammation</a:t>
            </a:r>
          </a:p>
          <a:p>
            <a:r>
              <a:rPr lang="en-US" sz="2400" dirty="0" smtClean="0"/>
              <a:t>Improves </a:t>
            </a:r>
            <a:r>
              <a:rPr lang="en-US" sz="2400" b="1" dirty="0" smtClean="0"/>
              <a:t>skin</a:t>
            </a:r>
          </a:p>
          <a:p>
            <a:r>
              <a:rPr lang="en-US" sz="2400" dirty="0" smtClean="0"/>
              <a:t>Boosts </a:t>
            </a:r>
            <a:r>
              <a:rPr lang="en-US" sz="2400" b="1" dirty="0" smtClean="0"/>
              <a:t>energy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473199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900" dirty="0"/>
              <a:t>https://food.ndtv.com/food-drinks/6-wonderful-health-benefits-of-detox-drinks-1664257</a:t>
            </a:r>
          </a:p>
        </p:txBody>
      </p:sp>
      <p:pic>
        <p:nvPicPr>
          <p:cNvPr id="8194" name="Picture 2" descr="Benefits of Detox - Body Detox Tips 4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54" y="1203598"/>
            <a:ext cx="38923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1" y="1597836"/>
            <a:ext cx="5326349" cy="1102519"/>
          </a:xfrm>
        </p:spPr>
        <p:txBody>
          <a:bodyPr/>
          <a:lstStyle/>
          <a:p>
            <a:r>
              <a:rPr lang="en-US" b="1" dirty="0" smtClean="0"/>
              <a:t>Vestige Ganoderma 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706" y="2499742"/>
            <a:ext cx="4386406" cy="1314450"/>
          </a:xfrm>
        </p:spPr>
        <p:txBody>
          <a:bodyPr/>
          <a:lstStyle/>
          <a:p>
            <a:r>
              <a:rPr lang="en-US" b="1" dirty="0" smtClean="0"/>
              <a:t>Powder</a:t>
            </a:r>
            <a:endParaRPr lang="en-IN" b="1" dirty="0"/>
          </a:p>
        </p:txBody>
      </p:sp>
      <p:pic>
        <p:nvPicPr>
          <p:cNvPr id="1028" name="Picture 4" descr="C:\Users\ajay.kochar\Desktop\Ganoderma-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3558"/>
            <a:ext cx="19876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67494"/>
            <a:ext cx="8229599" cy="78524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Ganoderma is a Wonder Herb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275606"/>
            <a:ext cx="5472608" cy="3528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Ganoderma  is a type of </a:t>
            </a:r>
            <a:r>
              <a:rPr lang="en-US" sz="2400" dirty="0" smtClean="0"/>
              <a:t>mushroom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 smtClean="0"/>
              <a:t>This </a:t>
            </a:r>
            <a:r>
              <a:rPr lang="en-US" sz="2400" dirty="0"/>
              <a:t>wonder herb is called the </a:t>
            </a:r>
            <a:r>
              <a:rPr lang="en-US" sz="2400" b="1" dirty="0"/>
              <a:t>“King of the Herbs</a:t>
            </a:r>
            <a:r>
              <a:rPr lang="en-US" sz="2400" b="1" dirty="0" smtClean="0"/>
              <a:t>”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err="1" smtClean="0"/>
              <a:t>Ganoderma</a:t>
            </a:r>
            <a:r>
              <a:rPr lang="en-US" sz="2400" dirty="0" smtClean="0"/>
              <a:t> </a:t>
            </a:r>
            <a:r>
              <a:rPr lang="en-US" sz="2400" dirty="0"/>
              <a:t>mushroom was earlier referred to as </a:t>
            </a:r>
            <a:r>
              <a:rPr lang="en-US" sz="2400" b="1" dirty="0"/>
              <a:t>“Herb of Spiritual Potency”</a:t>
            </a:r>
            <a:r>
              <a:rPr lang="en-US" sz="2400" dirty="0"/>
              <a:t> and the </a:t>
            </a:r>
            <a:r>
              <a:rPr lang="en-US" sz="2400" b="1" dirty="0"/>
              <a:t>“Ten Thousand Year Mushroom”.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b="1" dirty="0"/>
          </a:p>
        </p:txBody>
      </p:sp>
      <p:pic>
        <p:nvPicPr>
          <p:cNvPr id="1026" name="Picture 2" descr="China Lingzhi Powder Extract Ganoderma Lucidum Extrac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51" y="1635646"/>
            <a:ext cx="3430653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5" y="267494"/>
            <a:ext cx="8229599" cy="785242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Ganoderma</a:t>
            </a:r>
            <a:r>
              <a:rPr lang="en-US" sz="2800" b="1" dirty="0" smtClean="0"/>
              <a:t> Usage Since Ancients Times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275606"/>
            <a:ext cx="6192688" cy="35283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It </a:t>
            </a:r>
            <a:r>
              <a:rPr lang="en-US" sz="1800" dirty="0"/>
              <a:t>has a documented history of over 200 years and is the most </a:t>
            </a:r>
            <a:r>
              <a:rPr lang="en-US" sz="1800" dirty="0" smtClean="0"/>
              <a:t>valued </a:t>
            </a:r>
            <a:r>
              <a:rPr lang="en-US" sz="1800" dirty="0"/>
              <a:t>herb in </a:t>
            </a:r>
            <a:r>
              <a:rPr lang="en-US" sz="1800" dirty="0" smtClean="0"/>
              <a:t>traditional medicine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Wealthy </a:t>
            </a:r>
            <a:r>
              <a:rPr lang="en-US" sz="1800" dirty="0"/>
              <a:t>people in ancient times used this wonder mushroom in the hope of obtaining immortality and </a:t>
            </a:r>
            <a:r>
              <a:rPr lang="en-US" sz="1800" dirty="0" smtClean="0"/>
              <a:t>calmness^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 err="1"/>
              <a:t>Ganoderma</a:t>
            </a:r>
            <a:r>
              <a:rPr lang="en-GB" sz="1800" dirty="0"/>
              <a:t> has an overall normalising effect on the body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 err="1"/>
              <a:t>Ganoderma</a:t>
            </a:r>
            <a:r>
              <a:rPr lang="en-GB" sz="1800" dirty="0"/>
              <a:t> scans, checks and detects body’s  disorders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/>
              <a:t>Ganoderma</a:t>
            </a:r>
            <a:r>
              <a:rPr lang="en-US" sz="1800" dirty="0"/>
              <a:t> contains  </a:t>
            </a:r>
            <a:r>
              <a:rPr lang="en-IN" sz="1800" b="1" dirty="0"/>
              <a:t>≈</a:t>
            </a:r>
            <a:r>
              <a:rPr lang="en-US" sz="1800" dirty="0"/>
              <a:t>400 nutrients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99592" y="4717182"/>
            <a:ext cx="16738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900" dirty="0"/>
              <a:t>Boh et al., 2007; Cör et al., 2018</a:t>
            </a:r>
            <a:endParaRPr lang="en-IN" sz="900" dirty="0"/>
          </a:p>
        </p:txBody>
      </p:sp>
      <p:pic>
        <p:nvPicPr>
          <p:cNvPr id="7" name="Picture 6" descr="ganoderma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r="4012"/>
          <a:stretch/>
        </p:blipFill>
        <p:spPr>
          <a:xfrm>
            <a:off x="6228184" y="1347614"/>
            <a:ext cx="2808312" cy="2664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18356"/>
            <a:ext cx="8229599" cy="785242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Ganoderma</a:t>
            </a:r>
            <a:r>
              <a:rPr lang="en-US" sz="3600" b="1" dirty="0" smtClean="0"/>
              <a:t> </a:t>
            </a:r>
            <a:r>
              <a:rPr lang="en-US" sz="3600" b="1" dirty="0"/>
              <a:t>– Detoxify the body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75606"/>
            <a:ext cx="5904655" cy="35283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Ganoderma eliminates the toxins </a:t>
            </a:r>
            <a:r>
              <a:rPr lang="en-US" sz="2000" dirty="0"/>
              <a:t>accumulated in the body due to excess intake of medicines and junk </a:t>
            </a:r>
            <a:r>
              <a:rPr lang="en-US" sz="2000" dirty="0" smtClean="0"/>
              <a:t>food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Ganoderma </a:t>
            </a:r>
            <a:r>
              <a:rPr lang="en-US" sz="2000" b="1" dirty="0"/>
              <a:t>promotes the efficient synthesis of bile and fatty acids</a:t>
            </a:r>
            <a:r>
              <a:rPr lang="en-US" sz="2000" dirty="0"/>
              <a:t>, </a:t>
            </a:r>
            <a:r>
              <a:rPr lang="en-US" sz="2000" b="1" dirty="0"/>
              <a:t>promoting faster detoxification </a:t>
            </a:r>
            <a:r>
              <a:rPr lang="en-US" sz="2000" dirty="0"/>
              <a:t>of the chemicals from the </a:t>
            </a:r>
            <a:r>
              <a:rPr lang="en-US" sz="2000" dirty="0" smtClean="0"/>
              <a:t>body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465998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900" dirty="0"/>
              <a:t>http://www.ammmos.com/ganoderma_20_amazing_healt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08" y="1491630"/>
            <a:ext cx="3222104" cy="241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8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Ganoderma</a:t>
            </a:r>
            <a:r>
              <a:rPr lang="en-US" sz="2400" b="1" dirty="0" smtClean="0"/>
              <a:t> Is Helpful In Relieving Stress And Infections</a:t>
            </a:r>
            <a:endParaRPr lang="en-IN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293074"/>
            <a:ext cx="5328592" cy="34934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Ganoderma</a:t>
            </a:r>
            <a:r>
              <a:rPr lang="en-IN" sz="2000" dirty="0" smtClean="0"/>
              <a:t> inhibits </a:t>
            </a:r>
            <a:r>
              <a:rPr lang="en-IN" sz="2000" dirty="0"/>
              <a:t>oxidative stress-induced neuronal </a:t>
            </a:r>
            <a:r>
              <a:rPr lang="en-IN" sz="2000" dirty="0" smtClean="0"/>
              <a:t>apoptosis, which may help in relieving stress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Ganoderma helps in </a:t>
            </a:r>
            <a:r>
              <a:rPr lang="en-US" sz="2000" b="1" dirty="0" smtClean="0"/>
              <a:t>reducing</a:t>
            </a:r>
            <a:r>
              <a:rPr lang="en-US" sz="2000" dirty="0" smtClean="0"/>
              <a:t> the chances of </a:t>
            </a:r>
            <a:r>
              <a:rPr lang="en-US" sz="2000" b="1" dirty="0" smtClean="0"/>
              <a:t>bacterial</a:t>
            </a:r>
            <a:r>
              <a:rPr lang="en-US" sz="2000" dirty="0" smtClean="0"/>
              <a:t> and </a:t>
            </a:r>
            <a:r>
              <a:rPr lang="en-US" sz="2000" b="1" dirty="0" smtClean="0"/>
              <a:t>viral</a:t>
            </a:r>
            <a:r>
              <a:rPr lang="en-US" sz="2000" dirty="0" smtClean="0"/>
              <a:t> </a:t>
            </a:r>
            <a:r>
              <a:rPr lang="en-US" sz="2000" b="1" dirty="0" smtClean="0"/>
              <a:t>infections</a:t>
            </a:r>
            <a:endParaRPr lang="en-IN" sz="2000" b="1" dirty="0"/>
          </a:p>
        </p:txBody>
      </p:sp>
      <p:pic>
        <p:nvPicPr>
          <p:cNvPr id="6146" name="Picture 2" descr="Virus bacterial infection virus-like Royalty Free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7"/>
          <a:stretch/>
        </p:blipFill>
        <p:spPr bwMode="auto">
          <a:xfrm>
            <a:off x="5615085" y="1419622"/>
            <a:ext cx="32132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064896" cy="792088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Ganoderma</a:t>
            </a:r>
            <a:r>
              <a:rPr lang="en-US" sz="3200" b="1" dirty="0" smtClean="0"/>
              <a:t> – </a:t>
            </a:r>
            <a:r>
              <a:rPr lang="en-US" sz="2800" b="1" dirty="0" smtClean="0"/>
              <a:t>Enhances Immunity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64664"/>
            <a:ext cx="6715530" cy="29792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Ganoderma has </a:t>
            </a:r>
            <a:r>
              <a:rPr lang="en-US" sz="1800" b="1" dirty="0" err="1" smtClean="0"/>
              <a:t>immuno</a:t>
            </a:r>
            <a:r>
              <a:rPr lang="en-US" sz="1800" b="1" dirty="0" smtClean="0"/>
              <a:t>-stimulating </a:t>
            </a:r>
            <a:r>
              <a:rPr lang="en-US" sz="1800" b="1" dirty="0"/>
              <a:t>activities </a:t>
            </a:r>
            <a:r>
              <a:rPr lang="en-US" sz="1800" dirty="0" smtClean="0"/>
              <a:t>by </a:t>
            </a:r>
            <a:r>
              <a:rPr lang="en-US" sz="1800" b="1" dirty="0"/>
              <a:t>induction of cytokines &amp;</a:t>
            </a:r>
            <a:r>
              <a:rPr lang="en-US" sz="1800" b="1" dirty="0" smtClean="0"/>
              <a:t> </a:t>
            </a:r>
            <a:r>
              <a:rPr lang="en-US" sz="1800" b="1" dirty="0"/>
              <a:t>enhancement of immunological </a:t>
            </a:r>
            <a:r>
              <a:rPr lang="en-US" sz="1800" b="1" dirty="0" smtClean="0"/>
              <a:t>effect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Different components from </a:t>
            </a:r>
            <a:r>
              <a:rPr lang="en-US" sz="1800" dirty="0" smtClean="0"/>
              <a:t>Ganoderma were </a:t>
            </a:r>
            <a:r>
              <a:rPr lang="en-US" sz="1800" dirty="0"/>
              <a:t>proved to </a:t>
            </a:r>
            <a:r>
              <a:rPr lang="en-US" sz="1800" b="1" dirty="0"/>
              <a:t>enhance the proliferation and maturation of T and B lymphocytes</a:t>
            </a:r>
            <a:r>
              <a:rPr lang="en-US" sz="1800" dirty="0"/>
              <a:t>, splenic mononuclear cells, NK cells, and dendritic </a:t>
            </a:r>
            <a:r>
              <a:rPr lang="en-US" sz="1800" dirty="0" smtClean="0"/>
              <a:t>cells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</a:t>
            </a:r>
            <a:r>
              <a:rPr lang="en-US" sz="1800" dirty="0" smtClean="0"/>
              <a:t>nhance </a:t>
            </a:r>
            <a:r>
              <a:rPr lang="en-US" sz="1800" dirty="0"/>
              <a:t>both </a:t>
            </a:r>
            <a:r>
              <a:rPr lang="en-US" sz="1800" b="1" dirty="0"/>
              <a:t>adaptive and innate </a:t>
            </a:r>
            <a:r>
              <a:rPr lang="en-US" sz="1800" b="1" dirty="0" smtClean="0"/>
              <a:t>immunities</a:t>
            </a:r>
            <a:endParaRPr lang="en-IN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4932040" y="4731990"/>
            <a:ext cx="313252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900" dirty="0"/>
              <a:t>https://www.ncbi.nlm.nih.gov/books/NBK92757/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1" r="21059"/>
          <a:stretch/>
        </p:blipFill>
        <p:spPr bwMode="auto">
          <a:xfrm>
            <a:off x="6967051" y="1347614"/>
            <a:ext cx="2213461" cy="2939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k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Ambassador Meet PPT 2020</Template>
  <TotalTime>5271</TotalTime>
  <Words>369</Words>
  <Application>Microsoft Office PowerPoint</Application>
  <PresentationFormat>On-screen Show (16:9)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Mkt Presentation</vt:lpstr>
      <vt:lpstr>PowerPoint Presentation</vt:lpstr>
      <vt:lpstr>Detoxification is the key</vt:lpstr>
      <vt:lpstr>Detoxification Has Numerous Health Benefits</vt:lpstr>
      <vt:lpstr>Vestige Ganoderma </vt:lpstr>
      <vt:lpstr>Ganoderma is a Wonder Herb</vt:lpstr>
      <vt:lpstr>Ganoderma Usage Since Ancients Times</vt:lpstr>
      <vt:lpstr>Ganoderma – Detoxify the body</vt:lpstr>
      <vt:lpstr>Ganoderma Is Helpful In Relieving Stress And Infections</vt:lpstr>
      <vt:lpstr>Ganoderma – Enhances Immunity</vt:lpstr>
      <vt:lpstr>Ganoderma – An Antioxidant</vt:lpstr>
      <vt:lpstr>Ganoderma &amp; Hepato-protective action</vt:lpstr>
      <vt:lpstr>Vestige Ganoderma - Dose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Ajay Kochar</dc:creator>
  <cp:lastModifiedBy>Ajay Kochar</cp:lastModifiedBy>
  <cp:revision>442</cp:revision>
  <dcterms:created xsi:type="dcterms:W3CDTF">2020-01-20T07:03:58Z</dcterms:created>
  <dcterms:modified xsi:type="dcterms:W3CDTF">2021-09-14T11:04:55Z</dcterms:modified>
</cp:coreProperties>
</file>