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43" r:id="rId2"/>
    <p:sldId id="335" r:id="rId3"/>
    <p:sldId id="505" r:id="rId4"/>
    <p:sldId id="507" r:id="rId5"/>
    <p:sldId id="509" r:id="rId6"/>
    <p:sldId id="336" r:id="rId7"/>
    <p:sldId id="511" r:id="rId8"/>
    <p:sldId id="513" r:id="rId9"/>
    <p:sldId id="514" r:id="rId10"/>
    <p:sldId id="522" r:id="rId11"/>
    <p:sldId id="524" r:id="rId12"/>
    <p:sldId id="525" r:id="rId13"/>
    <p:sldId id="520" r:id="rId14"/>
    <p:sldId id="536" r:id="rId15"/>
    <p:sldId id="537" r:id="rId16"/>
    <p:sldId id="539" r:id="rId17"/>
    <p:sldId id="542" r:id="rId18"/>
    <p:sldId id="544" r:id="rId19"/>
    <p:sldId id="540" r:id="rId20"/>
    <p:sldId id="546" r:id="rId21"/>
    <p:sldId id="549" r:id="rId22"/>
    <p:sldId id="548" r:id="rId23"/>
    <p:sldId id="502" r:id="rId24"/>
    <p:sldId id="550" r:id="rId25"/>
    <p:sldId id="500" r:id="rId26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4F785"/>
    <a:srgbClr val="EFF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2" autoAdjust="0"/>
  </p:normalViewPr>
  <p:slideViewPr>
    <p:cSldViewPr>
      <p:cViewPr>
        <p:scale>
          <a:sx n="60" d="100"/>
          <a:sy n="60" d="100"/>
        </p:scale>
        <p:origin x="-165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90CCC78-4032-4787-978C-C757D1A69008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C8A0B05-359F-4B27-B105-D08415904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A0B05-359F-4B27-B105-D08415904B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B7CBB-8851-4994-AE14-2CA5358216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6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01203"/>
            <a:ext cx="7924800" cy="233781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15240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ESSENTIALS SET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876564"/>
            <a:ext cx="4038600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400"/>
              </a:spcBef>
              <a:buFont typeface="Arial" charset="0"/>
              <a:buChar char="•"/>
            </a:pPr>
            <a:r>
              <a:rPr lang="en-GB" sz="2000" dirty="0"/>
              <a:t>A vital source of nourishment for the body</a:t>
            </a:r>
            <a:r>
              <a:rPr lang="en-US" sz="2000" dirty="0"/>
              <a:t> </a:t>
            </a:r>
          </a:p>
          <a:p>
            <a:pPr marL="274320" indent="-274320" algn="just">
              <a:spcBef>
                <a:spcPts val="400"/>
              </a:spcBef>
              <a:buFont typeface="Arial" charset="0"/>
              <a:buChar char="•"/>
            </a:pPr>
            <a:r>
              <a:rPr lang="en-GB" sz="2000" dirty="0"/>
              <a:t>Made up of amino acids that form the building blocks for  the body’s growth</a:t>
            </a:r>
          </a:p>
          <a:p>
            <a:pPr marL="274320" indent="-274320" algn="just">
              <a:spcBef>
                <a:spcPts val="400"/>
              </a:spcBef>
              <a:buFont typeface="Arial" charset="0"/>
              <a:buChar char="•"/>
            </a:pPr>
            <a:r>
              <a:rPr lang="en-GB" sz="2000" dirty="0"/>
              <a:t>Plays a major role in development of cells and fluids in the body</a:t>
            </a:r>
          </a:p>
          <a:p>
            <a:pPr marL="274320" indent="-274320" algn="just">
              <a:spcBef>
                <a:spcPts val="400"/>
              </a:spcBef>
              <a:buFont typeface="Arial" charset="0"/>
              <a:buChar char="•"/>
            </a:pPr>
            <a:r>
              <a:rPr lang="en-US" sz="2000" dirty="0"/>
              <a:t>Vital for the Growth + Repair + Maintenance of the body </a:t>
            </a:r>
          </a:p>
          <a:p>
            <a:pPr marL="274320" indent="-274320" algn="just">
              <a:spcBef>
                <a:spcPts val="400"/>
              </a:spcBef>
              <a:buFont typeface="Arial" charset="0"/>
              <a:buChar char="•"/>
            </a:pPr>
            <a:r>
              <a:rPr lang="en-US" sz="2000" dirty="0"/>
              <a:t>Because of busy and stressful lifestyles, the body does not get enough protein in the diet</a:t>
            </a:r>
          </a:p>
        </p:txBody>
      </p:sp>
      <p:pic>
        <p:nvPicPr>
          <p:cNvPr id="5" name="Picture 2" descr="Related 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70668"/>
            <a:ext cx="2857500" cy="256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3439924"/>
            <a:ext cx="4648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Protein Requirement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= 1gm/kg IBW</a:t>
            </a:r>
            <a:endParaRPr lang="en-US" sz="23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89056"/>
            <a:ext cx="3657600" cy="199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462455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NEED OF PROTEIN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Image result for animated images of arm musc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828800" cy="16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87" y="2281580"/>
            <a:ext cx="4070113" cy="3890620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n-US" sz="2200" dirty="0" smtClean="0"/>
              <a:t>A nutritional protein powder that is ideal for the entire family </a:t>
            </a:r>
          </a:p>
          <a:p>
            <a:pPr marL="285750" indent="-285750" algn="just"/>
            <a:r>
              <a:rPr lang="en-US" sz="2200" dirty="0" smtClean="0"/>
              <a:t>Rich chocolate taste.</a:t>
            </a:r>
            <a:endParaRPr lang="en-US" sz="2200" b="1" dirty="0" smtClean="0"/>
          </a:p>
          <a:p>
            <a:pPr marL="285750" indent="-285750" algn="just"/>
            <a:r>
              <a:rPr lang="en-US" sz="2200" dirty="0" smtClean="0"/>
              <a:t>Low in fat &amp; high in protein</a:t>
            </a:r>
          </a:p>
          <a:p>
            <a:pPr marL="285750" indent="-285750" algn="just"/>
            <a:r>
              <a:rPr lang="en-US" sz="2200" dirty="0" smtClean="0"/>
              <a:t>Easy to </a:t>
            </a:r>
            <a:r>
              <a:rPr lang="en-US" sz="2200" b="1" dirty="0" smtClean="0"/>
              <a:t>digest</a:t>
            </a:r>
          </a:p>
          <a:p>
            <a:pPr marL="0" indent="0" algn="just">
              <a:buNone/>
            </a:pPr>
            <a:endParaRPr lang="en-GB" sz="2200" b="1" dirty="0"/>
          </a:p>
        </p:txBody>
      </p:sp>
      <p:pic>
        <p:nvPicPr>
          <p:cNvPr id="7" name="Picture 2" descr="Image result for animated images of arm musc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87" y="2971800"/>
            <a:ext cx="213491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animated images of arm musc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462455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PROTEIN POWDER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Invigo Nutritional Protein Pow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571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990600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DOSAGE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AutoShape 2" descr="Image result for KRILL F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105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One to two scoops daily with water or milk.</a:t>
            </a:r>
            <a:endParaRPr lang="en-US" sz="2400" dirty="0"/>
          </a:p>
          <a:p>
            <a:endParaRPr lang="en-US" sz="2400" dirty="0" smtClean="0"/>
          </a:p>
        </p:txBody>
      </p:sp>
      <p:pic>
        <p:nvPicPr>
          <p:cNvPr id="3076" name="Picture 4" descr="Invigo Nutritional Protein Pow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5715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7818" y="25908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RICE BRAN OIL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16632" y="1412777"/>
            <a:ext cx="5799584" cy="396044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tabLst>
                <a:tab pos="57150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most balanced and versatile oil, closest to recommendations of-</a:t>
            </a:r>
          </a:p>
          <a:p>
            <a:pPr marL="571500" indent="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  <a:tabLst>
                <a:tab pos="40640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WHO (World Health Organization)</a:t>
            </a:r>
          </a:p>
          <a:p>
            <a:pPr marL="571500" indent="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  <a:tabLst>
                <a:tab pos="40640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NIN (National Institute Of Nutrition) </a:t>
            </a:r>
          </a:p>
          <a:p>
            <a:pPr marL="571500" indent="3429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  <a:tabLst>
                <a:tab pos="40640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AHA (American Heart Association)</a:t>
            </a:r>
          </a:p>
          <a:p>
            <a:pPr marL="231775" indent="-231775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57150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Helps manage health of the heart due to the presence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oryzanol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Nutritionally superior compared to other cooking oils</a:t>
            </a:r>
          </a:p>
          <a:p>
            <a:pPr marL="231775" indent="-231775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Rich in antioxidants</a:t>
            </a:r>
          </a:p>
          <a:p>
            <a:pPr marL="231775" indent="-231775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Economical – 15% less absorption of oil during frying</a:t>
            </a:r>
          </a:p>
          <a:p>
            <a:pPr marL="231775" indent="-231775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has a light and neutral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flavour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compatible with both,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heat &amp; high heat cooking</a:t>
            </a:r>
            <a:endParaRPr lang="en-US" sz="16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Rice Bran Oil is truly "The Healthiest" edible oil,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containing 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antioxidants, nutrients and good fats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Z:\VESTIGE\Product Shots\India\Health Food\NEW SHOTS\Litehouse\Lite house Rice bran o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086" y="1681035"/>
            <a:ext cx="1499329" cy="384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1359" y="252248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RICE BRAN OIL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7818" y="25908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VESTIGE ZETA SPECIAL TEA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1767942"/>
            <a:ext cx="36405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lnSpc>
                <a:spcPct val="15000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Exquisite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blend of pure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Assam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long leaf tea</a:t>
            </a:r>
          </a:p>
          <a:p>
            <a:pPr>
              <a:lnSpc>
                <a:spcPct val="15000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	Rich in antioxidants </a:t>
            </a:r>
          </a:p>
          <a:p>
            <a:pPr marL="225425" indent="-225425">
              <a:lnSpc>
                <a:spcPct val="15000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	Helps to protect the cells 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tissues in the body</a:t>
            </a:r>
            <a:endParaRPr lang="en-GB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15099" y="1140713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spc="300" dirty="0">
                <a:solidFill>
                  <a:srgbClr val="D5764B"/>
                </a:solidFill>
              </a:rPr>
              <a:t>VESTIGE ZETA </a:t>
            </a:r>
            <a:r>
              <a:rPr lang="en-GB" sz="2000" b="1" spc="300" dirty="0" smtClean="0">
                <a:solidFill>
                  <a:srgbClr val="D5764B"/>
                </a:solidFill>
              </a:rPr>
              <a:t>SPECIAL TEA</a:t>
            </a:r>
            <a:endParaRPr lang="en-GB" sz="2000" b="1" spc="300" dirty="0">
              <a:solidFill>
                <a:srgbClr val="D5764B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62400"/>
            <a:ext cx="3556231" cy="2480471"/>
          </a:xfrm>
          <a:prstGeom prst="rect">
            <a:avLst/>
          </a:prstGeom>
        </p:spPr>
      </p:pic>
      <p:pic>
        <p:nvPicPr>
          <p:cNvPr id="6146" name="Picture 2" descr="Z:\VESTIGE\Product Shots\India\Health Food\NEW SHOTS\Zeta\Zeta tea po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9800"/>
            <a:ext cx="2089652" cy="330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1359" y="252248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ZETA SPECIAL TEA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935442" y="1268760"/>
            <a:ext cx="3208558" cy="2442972"/>
            <a:chOff x="5486400" y="1647808"/>
            <a:chExt cx="3208558" cy="2442972"/>
          </a:xfrm>
        </p:grpSpPr>
        <p:pic>
          <p:nvPicPr>
            <p:cNvPr id="14" name="Picture 13" descr="Fotolia_67028953_Subscription_Monthly_M.jpg"/>
            <p:cNvPicPr>
              <a:picLocks noChangeAspect="1"/>
            </p:cNvPicPr>
            <p:nvPr/>
          </p:nvPicPr>
          <p:blipFill rotWithShape="1">
            <a:blip r:embed="rId2" cstate="print"/>
            <a:srcRect r="4750"/>
            <a:stretch/>
          </p:blipFill>
          <p:spPr>
            <a:xfrm>
              <a:off x="5486400" y="1647808"/>
              <a:ext cx="3056158" cy="2442972"/>
            </a:xfrm>
            <a:prstGeom prst="rect">
              <a:avLst/>
            </a:prstGeom>
          </p:spPr>
        </p:pic>
        <p:pic>
          <p:nvPicPr>
            <p:cNvPr id="16" name="Picture 15" descr="download (1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863" y="3429000"/>
              <a:ext cx="998095" cy="661780"/>
            </a:xfrm>
            <a:prstGeom prst="rect">
              <a:avLst/>
            </a:prstGeom>
          </p:spPr>
        </p:pic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533400" y="1483051"/>
            <a:ext cx="4572000" cy="222868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Dentaassure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Toothpaste is a foaming paste with fluoride, for daily use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It is a unique formula with dual protection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Neem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Clove that fights germs and prevents dental cavities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It also helps support gum health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It contains calcium that strengthens the teeth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300192" y="3754904"/>
            <a:ext cx="2640828" cy="133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Neem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fights germs</a:t>
            </a: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Clove prevents cavities and supports gum health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4572000"/>
            <a:ext cx="4178440" cy="208101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91359" y="252248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DENTAASSURE TOOTHPASTE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nip and Round Single Corner Rectangle 20"/>
          <p:cNvSpPr/>
          <p:nvPr/>
        </p:nvSpPr>
        <p:spPr>
          <a:xfrm>
            <a:off x="3352056" y="3212976"/>
            <a:ext cx="1944216" cy="720080"/>
          </a:xfrm>
          <a:prstGeom prst="snip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52056" y="4005064"/>
            <a:ext cx="1944216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5796136" y="3212976"/>
            <a:ext cx="1944216" cy="720080"/>
          </a:xfrm>
          <a:prstGeom prst="snip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96136" y="4005064"/>
            <a:ext cx="1944216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718592" y="3212976"/>
            <a:ext cx="1944216" cy="720080"/>
          </a:xfrm>
          <a:prstGeom prst="snip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8592" y="3236872"/>
            <a:ext cx="1981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prstClr val="white"/>
                </a:solidFill>
              </a:rPr>
              <a:t>Assure Deep Cleanse </a:t>
            </a:r>
          </a:p>
          <a:p>
            <a:pPr algn="ctr"/>
            <a:r>
              <a:rPr lang="en-US" sz="1300" b="1" dirty="0">
                <a:solidFill>
                  <a:prstClr val="white"/>
                </a:solidFill>
              </a:rPr>
              <a:t>Shampoo </a:t>
            </a:r>
          </a:p>
          <a:p>
            <a:pPr algn="ctr"/>
            <a:r>
              <a:rPr lang="en-US" sz="1100" b="1" i="1" dirty="0" smtClean="0">
                <a:solidFill>
                  <a:prstClr val="white"/>
                </a:solidFill>
              </a:rPr>
              <a:t>(For </a:t>
            </a:r>
            <a:r>
              <a:rPr lang="en-US" sz="1100" b="1" i="1" dirty="0">
                <a:solidFill>
                  <a:prstClr val="white"/>
                </a:solidFill>
              </a:rPr>
              <a:t>Oily </a:t>
            </a:r>
            <a:r>
              <a:rPr lang="en-US" sz="1100" b="1" i="1" dirty="0" smtClean="0">
                <a:solidFill>
                  <a:prstClr val="white"/>
                </a:solidFill>
              </a:rPr>
              <a:t>Hair)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3218645"/>
            <a:ext cx="17960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prstClr val="white"/>
                </a:solidFill>
              </a:rPr>
              <a:t>Assure Moisture Rich</a:t>
            </a:r>
          </a:p>
          <a:p>
            <a:pPr algn="ctr"/>
            <a:r>
              <a:rPr lang="en-US" sz="1300" b="1" dirty="0">
                <a:solidFill>
                  <a:prstClr val="white"/>
                </a:solidFill>
              </a:rPr>
              <a:t>Shampoo </a:t>
            </a:r>
          </a:p>
          <a:p>
            <a:pPr algn="ctr"/>
            <a:r>
              <a:rPr lang="en-US" sz="1100" b="1" i="1" dirty="0" smtClean="0">
                <a:solidFill>
                  <a:prstClr val="white"/>
                </a:solidFill>
              </a:rPr>
              <a:t>(For </a:t>
            </a:r>
            <a:r>
              <a:rPr lang="en-US" sz="1100" b="1" i="1" dirty="0">
                <a:solidFill>
                  <a:prstClr val="white"/>
                </a:solidFill>
              </a:rPr>
              <a:t>Dry + Damaged </a:t>
            </a:r>
            <a:r>
              <a:rPr lang="en-US" sz="1100" b="1" i="1" dirty="0" smtClean="0">
                <a:solidFill>
                  <a:prstClr val="white"/>
                </a:solidFill>
              </a:rPr>
              <a:t>Hair)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3212976"/>
            <a:ext cx="189001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prstClr val="white"/>
                </a:solidFill>
              </a:rPr>
              <a:t>Assure Daily Care</a:t>
            </a:r>
          </a:p>
          <a:p>
            <a:pPr algn="ctr"/>
            <a:r>
              <a:rPr lang="en-US" sz="1300" b="1" dirty="0">
                <a:solidFill>
                  <a:prstClr val="white"/>
                </a:solidFill>
              </a:rPr>
              <a:t>Shampoo </a:t>
            </a:r>
          </a:p>
          <a:p>
            <a:pPr algn="ctr"/>
            <a:r>
              <a:rPr lang="en-US" sz="1100" b="1" i="1" dirty="0" smtClean="0">
                <a:solidFill>
                  <a:prstClr val="white"/>
                </a:solidFill>
              </a:rPr>
              <a:t>(For </a:t>
            </a:r>
            <a:r>
              <a:rPr lang="en-US" sz="1100" b="1" i="1" dirty="0">
                <a:solidFill>
                  <a:prstClr val="white"/>
                </a:solidFill>
              </a:rPr>
              <a:t>all Hair </a:t>
            </a:r>
            <a:r>
              <a:rPr lang="en-US" sz="1100" b="1" i="1" dirty="0" smtClean="0">
                <a:solidFill>
                  <a:prstClr val="white"/>
                </a:solidFill>
              </a:rPr>
              <a:t>Types)</a:t>
            </a:r>
            <a:endParaRPr lang="en-US" sz="1100" b="1" i="1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600" y="4038600"/>
            <a:ext cx="1800200" cy="217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cs typeface="Helvetica"/>
              </a:rPr>
              <a:t>Helps reduce excess oil and control sebum secretion thus encouraging healthy hair growth</a:t>
            </a:r>
          </a:p>
          <a:p>
            <a:pPr marL="274320" indent="-27432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cs typeface="Helvetica"/>
              </a:rPr>
              <a:t>A special herbal complex with lemon and thyme extracts nourishes the hair while adding body and sheen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6688" y="4038600"/>
            <a:ext cx="2057400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cs typeface="Helvetica"/>
              </a:rPr>
              <a:t>Enriched with green tea extracts, which refreshes the hair and scalp, restores dry hair and repairs split-ends</a:t>
            </a:r>
          </a:p>
          <a:p>
            <a:pPr marL="182880" indent="-18288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cs typeface="Helvetica"/>
              </a:rPr>
              <a:t>Milk protein moisturizes and conditions the hair without weighing it down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6136" y="4114562"/>
            <a:ext cx="1905000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Helps maintain the moisture balance in the hair and scalp</a:t>
            </a:r>
          </a:p>
          <a:p>
            <a:pPr marL="274320" indent="-274320">
              <a:spcBef>
                <a:spcPts val="400"/>
              </a:spcBef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It adds extra bounce to the hair leaving it glossy smooth and healthy </a:t>
            </a:r>
          </a:p>
        </p:txBody>
      </p:sp>
      <p:pic>
        <p:nvPicPr>
          <p:cNvPr id="25" name="Picture 24" descr="Moisture Rich Shampo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1468" y="914400"/>
            <a:ext cx="1365796" cy="2286000"/>
          </a:xfrm>
          <a:prstGeom prst="rect">
            <a:avLst/>
          </a:prstGeom>
        </p:spPr>
      </p:pic>
      <p:pic>
        <p:nvPicPr>
          <p:cNvPr id="26" name="Picture 25" descr="Deep Cleaning Shampo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2486" y="914400"/>
            <a:ext cx="1143001" cy="2250801"/>
          </a:xfrm>
          <a:prstGeom prst="rect">
            <a:avLst/>
          </a:prstGeom>
        </p:spPr>
      </p:pic>
      <p:pic>
        <p:nvPicPr>
          <p:cNvPr id="27" name="Picture 26" descr="Daily Care Shampoo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997605"/>
            <a:ext cx="1081790" cy="2138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8592" y="4005064"/>
            <a:ext cx="1944216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91359" y="252248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ASSURE SHAMPOO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7818" y="25908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 ASSURE PRODUCTS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31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27432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SEA BUCKTHORN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502568" y="3157517"/>
            <a:ext cx="2053208" cy="720080"/>
          </a:xfrm>
          <a:prstGeom prst="snip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3997513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2" charset="0"/>
              <a:buChar char="•"/>
              <a:tabLst>
                <a:tab pos="117475" algn="l"/>
              </a:tabLst>
            </a:pPr>
            <a:r>
              <a:rPr lang="en-US" sz="1400" dirty="0" smtClean="0">
                <a:solidFill>
                  <a:prstClr val="black"/>
                </a:solidFill>
              </a:rPr>
              <a:t>Unique </a:t>
            </a:r>
            <a:r>
              <a:rPr lang="en-US" sz="1400" dirty="0">
                <a:solidFill>
                  <a:prstClr val="black"/>
                </a:solidFill>
              </a:rPr>
              <a:t>blend of </a:t>
            </a:r>
            <a:r>
              <a:rPr lang="en-US" sz="1400" dirty="0" err="1">
                <a:solidFill>
                  <a:prstClr val="black"/>
                </a:solidFill>
              </a:rPr>
              <a:t>Neem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err="1">
                <a:solidFill>
                  <a:prstClr val="black"/>
                </a:solidFill>
              </a:rPr>
              <a:t>Tulsi</a:t>
            </a:r>
            <a:r>
              <a:rPr lang="en-US" sz="1400" dirty="0">
                <a:solidFill>
                  <a:prstClr val="black"/>
                </a:solidFill>
              </a:rPr>
              <a:t> and </a:t>
            </a:r>
            <a:r>
              <a:rPr lang="en-US" sz="1400" dirty="0" err="1">
                <a:solidFill>
                  <a:prstClr val="black"/>
                </a:solidFill>
              </a:rPr>
              <a:t>Pudina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</a:p>
          <a:p>
            <a:pPr marL="171450" indent="-171450">
              <a:buFont typeface="Arial" pitchFamily="2" charset="0"/>
              <a:buChar char="•"/>
              <a:tabLst>
                <a:tab pos="117475" algn="l"/>
              </a:tabLst>
            </a:pPr>
            <a:r>
              <a:rPr lang="en-US" sz="1400" dirty="0" smtClean="0">
                <a:solidFill>
                  <a:prstClr val="black"/>
                </a:solidFill>
              </a:rPr>
              <a:t>Cleanses</a:t>
            </a:r>
            <a:r>
              <a:rPr lang="en-US" sz="1400" dirty="0">
                <a:solidFill>
                  <a:prstClr val="black"/>
                </a:solidFill>
              </a:rPr>
              <a:t>, disinfects and   refreshes skin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606" y="3265820"/>
            <a:ext cx="174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Assure Nourishing &amp; </a:t>
            </a:r>
            <a:r>
              <a:rPr lang="en-US" sz="1400" b="1" dirty="0" smtClean="0">
                <a:solidFill>
                  <a:prstClr val="white"/>
                </a:solidFill>
              </a:rPr>
              <a:t>Moisturizing </a:t>
            </a:r>
            <a:r>
              <a:rPr lang="en-US" sz="1400" b="1" dirty="0">
                <a:solidFill>
                  <a:prstClr val="white"/>
                </a:solidFill>
              </a:rPr>
              <a:t>Soap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568" y="3933056"/>
            <a:ext cx="2053208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328498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Assure Hand </a:t>
            </a:r>
            <a:r>
              <a:rPr lang="en-US" sz="1400" b="1" dirty="0" smtClean="0">
                <a:solidFill>
                  <a:prstClr val="white"/>
                </a:solidFill>
              </a:rPr>
              <a:t>Was</a:t>
            </a:r>
            <a:endParaRPr lang="en-US" sz="1400" b="1" dirty="0">
              <a:solidFill>
                <a:prstClr val="white"/>
              </a:solidFill>
            </a:endParaRPr>
          </a:p>
        </p:txBody>
      </p:sp>
      <p:pic>
        <p:nvPicPr>
          <p:cNvPr id="7172" name="Picture 4" descr="Z:\VESTIGE\Product Shots\India\Personal Care\Assure\Body\NEW SHOTS\So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30" y="1844823"/>
            <a:ext cx="1445451" cy="11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:\VESTIGE\Product Shots\India\Personal Care\Assure\Hair\NEW SHOTS\Hair O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656" y="1244880"/>
            <a:ext cx="681506" cy="202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nip and Round Single Corner Rectangle 18"/>
          <p:cNvSpPr/>
          <p:nvPr/>
        </p:nvSpPr>
        <p:spPr>
          <a:xfrm>
            <a:off x="6647656" y="3212976"/>
            <a:ext cx="2053208" cy="720080"/>
          </a:xfrm>
          <a:prstGeom prst="snip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88409" y="3400400"/>
            <a:ext cx="152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prstClr val="white"/>
                </a:solidFill>
              </a:rPr>
              <a:t>Assure Hair Oil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58000" y="4077072"/>
            <a:ext cx="2053208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0" y="4248961"/>
            <a:ext cx="1905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1450" algn="l"/>
              </a:tabLst>
            </a:pPr>
            <a:r>
              <a:rPr lang="en-US" sz="1400" dirty="0">
                <a:solidFill>
                  <a:prstClr val="black"/>
                </a:solidFill>
              </a:rPr>
              <a:t>•	Special blend of 	Arnica and 	tea tree oil </a:t>
            </a:r>
          </a:p>
          <a:p>
            <a:pPr>
              <a:tabLst>
                <a:tab pos="171450" algn="l"/>
              </a:tabLst>
            </a:pPr>
            <a:r>
              <a:rPr lang="en-US" sz="1400" dirty="0">
                <a:solidFill>
                  <a:prstClr val="black"/>
                </a:solidFill>
              </a:rPr>
              <a:t>•	Helps prevent hair 	loss</a:t>
            </a:r>
          </a:p>
          <a:p>
            <a:pPr>
              <a:tabLst>
                <a:tab pos="171450" algn="l"/>
              </a:tabLst>
            </a:pPr>
            <a:r>
              <a:rPr lang="en-US" sz="1400" dirty="0">
                <a:solidFill>
                  <a:prstClr val="black"/>
                </a:solidFill>
              </a:rPr>
              <a:t>•	Adds sheen and 	prevents dandruff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1359" y="252248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ASSURE PRODUCTS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4" name="Picture 5" descr="Z:\VESTIGE\Product Shots\India\Personal Care\Assure\Face\NEW SHOTS\Clarifying Face Was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13" y="1299192"/>
            <a:ext cx="768534" cy="19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nip and Round Single Corner Rectangle 24"/>
          <p:cNvSpPr/>
          <p:nvPr/>
        </p:nvSpPr>
        <p:spPr>
          <a:xfrm>
            <a:off x="3600576" y="3284984"/>
            <a:ext cx="2053208" cy="720080"/>
          </a:xfrm>
          <a:prstGeom prst="snip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79430" y="3272719"/>
            <a:ext cx="12954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prstClr val="white"/>
                </a:solidFill>
              </a:rPr>
              <a:t>Assure Clarifying Face Wash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605831" y="4082388"/>
            <a:ext cx="2053208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56135" y="4094081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tabLst>
                <a:tab pos="171450" algn="l"/>
              </a:tabLst>
            </a:pPr>
            <a:r>
              <a:rPr lang="en-US" sz="1200" dirty="0">
                <a:solidFill>
                  <a:prstClr val="black"/>
                </a:solidFill>
              </a:rPr>
              <a:t>•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Helps clear skin and prevents blemishes</a:t>
            </a:r>
          </a:p>
          <a:p>
            <a:pPr marL="182880" indent="-182880">
              <a:tabLst>
                <a:tab pos="1714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	Includes innovative moisturizing beads</a:t>
            </a:r>
          </a:p>
          <a:p>
            <a:pPr marL="182880" indent="-182880">
              <a:tabLst>
                <a:tab pos="17145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	Cleanses and nourishes the skin</a:t>
            </a:r>
          </a:p>
        </p:txBody>
      </p:sp>
    </p:spTree>
    <p:extLst>
      <p:ext uri="{BB962C8B-B14F-4D97-AF65-F5344CB8AC3E}">
        <p14:creationId xmlns:p14="http://schemas.microsoft.com/office/powerpoint/2010/main" val="2622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7818" y="25908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</a:rPr>
              <a:t> HYVEST ULTRA PROTEK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Y:\Product Shots\India\Hyvest\New\Hyvest Ultra Protek\Hyvest Ultra Prote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24744"/>
            <a:ext cx="3066245" cy="50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124744"/>
            <a:ext cx="432048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Hyvest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Ultra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Protek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is a 70% w/w alcohol, anti-bacterial disinfectant spray, designed to inactivate or destroy microorganisms from both soft and hard surfaces.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Disinfect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high-traffic surfaces such as tables, door knobs, chairs, keys and packages with a single easy spray, leaving behind an earthy floral fragrance after use.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Also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suitable for other surfaces such as kitchen sink, dustbin, chairs, sofas, shower taps and other bathroom surfaces, mattresses, car seats, curtains and carpets.</a:t>
            </a:r>
          </a:p>
          <a:p>
            <a:pPr marL="285750" indent="-285750">
              <a:lnSpc>
                <a:spcPct val="120000"/>
              </a:lnSpc>
              <a:spcBef>
                <a:spcPts val="700"/>
              </a:spcBef>
            </a:pPr>
            <a:endParaRPr lang="en-US" sz="18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1359" y="252248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HYVEST ULTRA PROTEK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6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1359" y="252248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ESSENTIAL KIT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9047" y="1524000"/>
            <a:ext cx="8251912" cy="5105400"/>
          </a:xfrm>
        </p:spPr>
        <p:txBody>
          <a:bodyPr>
            <a:noAutofit/>
          </a:bodyPr>
          <a:lstStyle/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r>
              <a:rPr lang="en-US" sz="2000" dirty="0" smtClean="0"/>
              <a:t>Essential kit contains all the products required in our day to day life.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r>
              <a:rPr lang="en-US" sz="2000" dirty="0" smtClean="0"/>
              <a:t>It is a combination of supplements, body care, health care and home care products, health food.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r>
              <a:rPr lang="en-US" sz="2000" dirty="0" smtClean="0"/>
              <a:t>Powerful kit to provide all the necessary day to day products in one go.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r>
              <a:rPr lang="en-US" sz="2000" dirty="0" smtClean="0"/>
              <a:t>A chance to try and experience different categories of products and boost our business.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r>
              <a:rPr lang="en-US" sz="2000" dirty="0" smtClean="0"/>
              <a:t>Different people different need and this kit complete all our requirements.</a:t>
            </a:r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r>
              <a:rPr lang="en-US" sz="2000" dirty="0" smtClean="0"/>
              <a:t>Combination of best and most trusted products from all the </a:t>
            </a:r>
            <a:r>
              <a:rPr lang="en-US" sz="2000" dirty="0" err="1" smtClean="0"/>
              <a:t>catgories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2000" dirty="0" smtClean="0"/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2000" dirty="0" smtClean="0"/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2000" dirty="0" smtClean="0"/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endParaRPr lang="en-US" sz="2000" dirty="0" smtClean="0"/>
          </a:p>
          <a:p>
            <a:pPr marL="274320" indent="-274320">
              <a:lnSpc>
                <a:spcPct val="120000"/>
              </a:lnSpc>
              <a:spcBef>
                <a:spcPts val="400"/>
              </a:spcBef>
              <a:buFontTx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2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91359" y="252248"/>
            <a:ext cx="82296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ESSENTIAL KIT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9" y="1295400"/>
            <a:ext cx="8229600" cy="511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7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b="1" dirty="0" smtClean="0"/>
              <a:t>THANK YOU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0523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990600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 SEA BUCKTHORN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AutoShape 2" descr="Image result for KRILL F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1"/>
            <a:ext cx="1371599" cy="16002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indent="-216000"/>
            <a:endParaRPr lang="en-US" dirty="0" smtClean="0"/>
          </a:p>
          <a:p>
            <a:pPr marL="0" indent="0">
              <a:buNone/>
            </a:pPr>
            <a:r>
              <a:rPr lang="en-US" sz="2400" dirty="0"/>
              <a:t>Over 190 bioactive compounds in one tiny berry</a:t>
            </a:r>
          </a:p>
          <a:p>
            <a:r>
              <a:rPr lang="en-GB" sz="2400" dirty="0"/>
              <a:t>Carotenoids</a:t>
            </a:r>
          </a:p>
          <a:p>
            <a:r>
              <a:rPr lang="en-GB" sz="2400" dirty="0"/>
              <a:t>Tocopherols</a:t>
            </a:r>
          </a:p>
          <a:p>
            <a:r>
              <a:rPr lang="en-GB" sz="2400" dirty="0"/>
              <a:t>Flavonoids</a:t>
            </a:r>
          </a:p>
          <a:p>
            <a:r>
              <a:rPr lang="en-GB" sz="2400" dirty="0"/>
              <a:t>Lipids</a:t>
            </a:r>
          </a:p>
          <a:p>
            <a:r>
              <a:rPr lang="en-GB" sz="2400" dirty="0"/>
              <a:t>Ascorbic acid</a:t>
            </a:r>
            <a:endParaRPr lang="en-US" sz="2400" dirty="0"/>
          </a:p>
          <a:p>
            <a:pPr indent="-216000"/>
            <a:endParaRPr lang="en-US" dirty="0" smtClean="0"/>
          </a:p>
        </p:txBody>
      </p:sp>
      <p:pic>
        <p:nvPicPr>
          <p:cNvPr id="11" name="Picture 10" descr="Image result for sea buckthor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21982" r="10801" b="21265"/>
          <a:stretch/>
        </p:blipFill>
        <p:spPr bwMode="auto">
          <a:xfrm>
            <a:off x="5033052" y="3505200"/>
            <a:ext cx="3413424" cy="29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5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457200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SEA BUCKTHORN BENEFITS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AutoShape 2" descr="Image result for KRILL F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1"/>
            <a:ext cx="1371599" cy="16002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512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1900" b="1" dirty="0"/>
              <a:t>Maintains high energy</a:t>
            </a:r>
          </a:p>
          <a:p>
            <a:pPr lvl="0"/>
            <a:r>
              <a:rPr lang="en-US" sz="1900" b="1" dirty="0"/>
              <a:t>Vitamin C </a:t>
            </a:r>
            <a:r>
              <a:rPr lang="en-US" sz="1900" dirty="0"/>
              <a:t>and other nutrients helps to reduce headache, dizziness and increases mental attention</a:t>
            </a:r>
          </a:p>
          <a:p>
            <a:pPr lvl="0"/>
            <a:r>
              <a:rPr lang="en-US" sz="1900" dirty="0" smtClean="0"/>
              <a:t>Wonderful </a:t>
            </a:r>
            <a:r>
              <a:rPr lang="en-US" sz="1900" b="1" dirty="0"/>
              <a:t>Antioxidants</a:t>
            </a:r>
            <a:r>
              <a:rPr lang="en-US" sz="1900" dirty="0"/>
              <a:t> to protect brain tissues from damaging effect of free radicals and toxins</a:t>
            </a:r>
          </a:p>
          <a:p>
            <a:pPr marL="0" indent="0">
              <a:buNone/>
            </a:pPr>
            <a:endParaRPr lang="en-IN" sz="1900" b="1" dirty="0" smtClean="0"/>
          </a:p>
          <a:p>
            <a:pPr marL="0" indent="0">
              <a:buNone/>
            </a:pPr>
            <a:r>
              <a:rPr lang="en-IN" sz="1900" b="1" dirty="0" smtClean="0"/>
              <a:t>Stamina </a:t>
            </a:r>
            <a:r>
              <a:rPr lang="en-IN" sz="1900" b="1" dirty="0"/>
              <a:t>building:</a:t>
            </a:r>
            <a:endParaRPr lang="en-IN" sz="1900" dirty="0"/>
          </a:p>
          <a:p>
            <a:r>
              <a:rPr lang="en-US" sz="1900" dirty="0"/>
              <a:t>Vitamins help to reduce common symptoms like fatigue such as low energy and muscle tension and help in getting a sound sleep.</a:t>
            </a:r>
          </a:p>
          <a:p>
            <a:pPr marL="0" lvl="0" indent="0">
              <a:buNone/>
            </a:pPr>
            <a:endParaRPr lang="en-US" sz="1900" b="1" dirty="0" smtClean="0"/>
          </a:p>
          <a:p>
            <a:pPr marL="0" lvl="0" indent="0">
              <a:buNone/>
            </a:pPr>
            <a:r>
              <a:rPr lang="en-US" sz="1900" b="1" dirty="0" smtClean="0"/>
              <a:t>Cardiac </a:t>
            </a:r>
            <a:r>
              <a:rPr lang="en-US" sz="1900" b="1" dirty="0"/>
              <a:t>benefits</a:t>
            </a:r>
          </a:p>
          <a:p>
            <a:pPr lvl="0"/>
            <a:r>
              <a:rPr lang="en-US" sz="1900" b="1" dirty="0"/>
              <a:t>Flavonoids</a:t>
            </a:r>
            <a:r>
              <a:rPr lang="en-US" sz="1900" dirty="0"/>
              <a:t> may help to regulate blood pressure, improve heart function and reduce stress on heart </a:t>
            </a:r>
            <a:r>
              <a:rPr lang="en-US" sz="1900" dirty="0" smtClean="0"/>
              <a:t>tissue.</a:t>
            </a:r>
          </a:p>
          <a:p>
            <a:pPr marL="0" lvl="0" indent="0">
              <a:buNone/>
            </a:pPr>
            <a:endParaRPr lang="en-US" sz="2000" b="1" dirty="0" smtClean="0"/>
          </a:p>
          <a:p>
            <a:pPr marL="0" lvl="0" indent="0">
              <a:buNone/>
            </a:pPr>
            <a:r>
              <a:rPr lang="en-US" sz="2000" b="1" dirty="0" smtClean="0"/>
              <a:t>Skin </a:t>
            </a:r>
            <a:r>
              <a:rPr lang="en-US" sz="2000" b="1" dirty="0"/>
              <a:t>benefits</a:t>
            </a:r>
          </a:p>
          <a:p>
            <a:pPr lvl="0"/>
            <a:r>
              <a:rPr lang="en-US" sz="2000" dirty="0"/>
              <a:t>Vitamin A, Vitamin E and Omega 7 fatty acids are considered essential  nutrients for skin and they promote tissue and collagen regeneration, reduce skin wrinkles and premature skin ageing</a:t>
            </a:r>
            <a:endParaRPr lang="en-IN" sz="2000" b="1" dirty="0"/>
          </a:p>
          <a:p>
            <a:pPr lvl="0"/>
            <a:endParaRPr lang="en-IN" sz="1900" dirty="0"/>
          </a:p>
          <a:p>
            <a:pPr marL="1269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09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990600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DOSAGE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AutoShape 2" descr="Image result for KRILL F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-1"/>
            <a:ext cx="1371599" cy="16002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105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One </a:t>
            </a:r>
            <a:r>
              <a:rPr lang="en-US" sz="2400" dirty="0"/>
              <a:t>capsule twice a day after meals</a:t>
            </a:r>
          </a:p>
          <a:p>
            <a:endParaRPr lang="en-US" sz="240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133600" cy="372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5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58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49382" y="27432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smtClean="0">
                <a:solidFill>
                  <a:schemeClr val="bg1"/>
                </a:solidFill>
              </a:rPr>
              <a:t>FLAX OIL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animated images of cholestero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75" y="1524000"/>
            <a:ext cx="4017818" cy="223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657600"/>
            <a:ext cx="89734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IN" sz="2200" dirty="0" smtClean="0"/>
              <a:t>Play </a:t>
            </a:r>
            <a:r>
              <a:rPr lang="en-IN" sz="2200" dirty="0"/>
              <a:t>a role in burning body fat</a:t>
            </a:r>
            <a:endParaRPr lang="en-GB" sz="2200" dirty="0"/>
          </a:p>
          <a:p>
            <a:pPr marL="1828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IN" sz="2200" dirty="0"/>
              <a:t>Aid in the growth of healthy hair and nails</a:t>
            </a:r>
          </a:p>
          <a:p>
            <a:pPr marL="1828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IN" sz="2200" dirty="0"/>
              <a:t>Promote healthy skin</a:t>
            </a:r>
          </a:p>
          <a:p>
            <a:pPr marL="1828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/>
              <a:t>It  helps to balance hormonal levels in women </a:t>
            </a:r>
          </a:p>
          <a:p>
            <a:pPr marL="1828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200" dirty="0"/>
              <a:t>It helps to regulate the menstrual cycle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1928" y="533400"/>
            <a:ext cx="8534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FLAXSEED OIL BENEFITS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4127396" cy="60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6663" y="1752600"/>
            <a:ext cx="479361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/>
              <a:t>Helps lower cholesterol &amp; triglycerides</a:t>
            </a:r>
          </a:p>
          <a:p>
            <a:pPr marL="1828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/>
              <a:t>Prevents  blockage of arteries</a:t>
            </a:r>
          </a:p>
          <a:p>
            <a:pPr marL="18288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200" dirty="0"/>
              <a:t>Helps prevent accumulation of </a:t>
            </a:r>
            <a:r>
              <a:rPr lang="en-GB" sz="2200" dirty="0" smtClean="0"/>
              <a:t>fatty    deposits </a:t>
            </a:r>
            <a:r>
              <a:rPr lang="en-GB" sz="2200" dirty="0"/>
              <a:t>inside blood vessels</a:t>
            </a:r>
          </a:p>
          <a:p>
            <a:pPr marL="182880" indent="-285750">
              <a:spcBef>
                <a:spcPts val="600"/>
              </a:spcBef>
              <a:buFont typeface="Arial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5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990600"/>
            <a:ext cx="83820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solidFill>
                  <a:schemeClr val="bg1"/>
                </a:solidFill>
              </a:rPr>
              <a:t>DOSAGE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AutoShape 2" descr="Image result for KRILL F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1054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Two to three capsules </a:t>
            </a:r>
            <a:r>
              <a:rPr lang="en-US" sz="2400" dirty="0"/>
              <a:t>a day after meals</a:t>
            </a:r>
          </a:p>
          <a:p>
            <a:endParaRPr lang="en-US" sz="2400" dirty="0" smtClean="0"/>
          </a:p>
        </p:txBody>
      </p:sp>
      <p:pic>
        <p:nvPicPr>
          <p:cNvPr id="9" name="Picture 2" descr="Z:\VESTIGE\Product Shots\India\Health Care\Cardio Care\new shots\Flax Oil 90 Capsul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1709481" cy="31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714294"/>
            <a:ext cx="3876969" cy="114370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07818" y="2590800"/>
            <a:ext cx="8686800" cy="1066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bg1"/>
                </a:solidFill>
              </a:rPr>
              <a:t>INVIGO PROTEIN POWDER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9891</TotalTime>
  <Words>805</Words>
  <Application>Microsoft Office PowerPoint</Application>
  <PresentationFormat>On-screen Show (4:3)</PresentationFormat>
  <Paragraphs>143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VESTIGE HEALTH SYMPOSIUM (VHS)</dc:title>
  <dc:creator>shalini kukreti</dc:creator>
  <cp:lastModifiedBy>Vaishali Bali</cp:lastModifiedBy>
  <cp:revision>1390</cp:revision>
  <dcterms:created xsi:type="dcterms:W3CDTF">2006-08-16T00:00:00Z</dcterms:created>
  <dcterms:modified xsi:type="dcterms:W3CDTF">2021-06-02T12:21:02Z</dcterms:modified>
</cp:coreProperties>
</file>