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12" r:id="rId2"/>
  </p:sldMasterIdLst>
  <p:notesMasterIdLst>
    <p:notesMasterId r:id="rId23"/>
  </p:notesMasterIdLst>
  <p:sldIdLst>
    <p:sldId id="256" r:id="rId3"/>
    <p:sldId id="278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85" r:id="rId12"/>
    <p:sldId id="266" r:id="rId13"/>
    <p:sldId id="279" r:id="rId14"/>
    <p:sldId id="267" r:id="rId15"/>
    <p:sldId id="283" r:id="rId16"/>
    <p:sldId id="268" r:id="rId17"/>
    <p:sldId id="269" r:id="rId18"/>
    <p:sldId id="280" r:id="rId19"/>
    <p:sldId id="282" r:id="rId20"/>
    <p:sldId id="281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E65"/>
    <a:srgbClr val="8EA12F"/>
    <a:srgbClr val="E89720"/>
    <a:srgbClr val="D88916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8E379-8953-4B0B-8491-A577733F209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AF4E-6E65-4C1B-9EE9-35D30EC70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3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680F-4CFD-4D68-A9E1-2A1873D8C5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19F038-C5C4-499B-96BE-6D3AB8EAD7C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02C0BB-9C33-4AD8-B326-06B2C1682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Artwork\Assure Body Wash &amp; Polish\Assure Body Wash &amp; Polish Poster_with model_ppt-02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oybean-pod.jpg"/>
          <p:cNvPicPr>
            <a:picLocks noChangeAspect="1"/>
          </p:cNvPicPr>
          <p:nvPr/>
        </p:nvPicPr>
        <p:blipFill>
          <a:blip r:embed="rId2" cstate="print"/>
          <a:srcRect l="3521" r="4366"/>
          <a:stretch>
            <a:fillRect/>
          </a:stretch>
        </p:blipFill>
        <p:spPr>
          <a:xfrm>
            <a:off x="1219200" y="4495800"/>
            <a:ext cx="2159508" cy="990600"/>
          </a:xfrm>
          <a:prstGeom prst="rect">
            <a:avLst/>
          </a:prstGeom>
        </p:spPr>
      </p:pic>
      <p:pic>
        <p:nvPicPr>
          <p:cNvPr id="11" name="Picture 10" descr="8-13.jpg"/>
          <p:cNvPicPr>
            <a:picLocks noChangeAspect="1"/>
          </p:cNvPicPr>
          <p:nvPr/>
        </p:nvPicPr>
        <p:blipFill>
          <a:blip r:embed="rId3"/>
          <a:srcRect l="9579" t="20868" r="4526" b="7423"/>
          <a:stretch>
            <a:fillRect/>
          </a:stretch>
        </p:blipFill>
        <p:spPr>
          <a:xfrm>
            <a:off x="6172200" y="4495800"/>
            <a:ext cx="1700213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Wash &amp; Body Polish</a:t>
            </a:r>
            <a:endParaRPr lang="en-US" sz="40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Body Wash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7400" y="1691640"/>
            <a:ext cx="2175549" cy="4023360"/>
          </a:xfrm>
          <a:prstGeom prst="rect">
            <a:avLst/>
          </a:prstGeom>
        </p:spPr>
      </p:pic>
      <p:pic>
        <p:nvPicPr>
          <p:cNvPr id="8" name="Picture 7" descr="Body Polish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0520" y="1628930"/>
            <a:ext cx="2209800" cy="4086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559646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MRP Rs. 280/-</a:t>
            </a:r>
          </a:p>
          <a:p>
            <a:r>
              <a:rPr lang="en-US" dirty="0" smtClean="0"/>
              <a:t>DP Rs. 240/-</a:t>
            </a:r>
          </a:p>
          <a:p>
            <a:r>
              <a:rPr lang="en-US" dirty="0" smtClean="0"/>
              <a:t>BV 144</a:t>
            </a:r>
          </a:p>
          <a:p>
            <a:r>
              <a:rPr lang="en-US" dirty="0" smtClean="0"/>
              <a:t>Pack Size 150 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58272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MRP Rs. 340/-</a:t>
            </a:r>
          </a:p>
          <a:p>
            <a:r>
              <a:rPr lang="en-US" dirty="0" smtClean="0"/>
              <a:t>DP Rs. 290/-</a:t>
            </a:r>
          </a:p>
          <a:p>
            <a:r>
              <a:rPr lang="en-US" dirty="0" smtClean="0"/>
              <a:t>BV 174</a:t>
            </a:r>
          </a:p>
          <a:p>
            <a:r>
              <a:rPr lang="en-US" dirty="0" smtClean="0"/>
              <a:t>Pack Size 150 ml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6781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Combines essential </a:t>
            </a:r>
            <a:r>
              <a:rPr lang="en-US" sz="2400" dirty="0" err="1" smtClean="0">
                <a:latin typeface="Calibri" pitchFamily="34" charset="0"/>
              </a:rPr>
              <a:t>phyto</a:t>
            </a:r>
            <a:r>
              <a:rPr lang="en-US" sz="2400" dirty="0" smtClean="0">
                <a:latin typeface="Calibri" pitchFamily="34" charset="0"/>
              </a:rPr>
              <a:t>-nutrients with time-tested botanical extracts to promote healthy hair growth, </a:t>
            </a:r>
            <a:r>
              <a:rPr lang="en-US" sz="2400" dirty="0" smtClean="0">
                <a:latin typeface="Calibri" pitchFamily="34" charset="0"/>
              </a:rPr>
              <a:t>and provide strength </a:t>
            </a:r>
            <a:r>
              <a:rPr lang="en-US" sz="2400" dirty="0" smtClean="0">
                <a:latin typeface="Calibri" pitchFamily="34" charset="0"/>
              </a:rPr>
              <a:t>and natural </a:t>
            </a:r>
            <a:r>
              <a:rPr lang="en-US" sz="2400" dirty="0" smtClean="0">
                <a:latin typeface="Calibri" pitchFamily="34" charset="0"/>
              </a:rPr>
              <a:t>shine to the hair</a:t>
            </a:r>
            <a:endParaRPr lang="en-US" sz="2400" dirty="0" smtClean="0">
              <a:latin typeface="Calibri" pitchFamily="34" charset="0"/>
            </a:endParaRPr>
          </a:p>
          <a:p>
            <a:pPr algn="l"/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60939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B99E65"/>
                </a:solidFill>
              </a:rPr>
              <a:t>Scalp and Hair Solution</a:t>
            </a:r>
            <a:endParaRPr lang="en-US" sz="4800" dirty="0">
              <a:solidFill>
                <a:srgbClr val="B99E65"/>
              </a:solidFill>
            </a:endParaRPr>
          </a:p>
        </p:txBody>
      </p:sp>
      <p:pic>
        <p:nvPicPr>
          <p:cNvPr id="8" name="Picture 2" descr="C:\Users\Administrator\Desktop\garima\truman gu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915936" cy="152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-10-Tips-on-How-to-Prevent-Hair-Loss-by-Home-Remedies-Naturally-Control-Stop-Prevent-Hair-Fall-in-Men-Women.png"/>
          <p:cNvPicPr>
            <a:picLocks noChangeAspect="1"/>
          </p:cNvPicPr>
          <p:nvPr/>
        </p:nvPicPr>
        <p:blipFill>
          <a:blip r:embed="rId2"/>
          <a:srcRect r="8630"/>
          <a:stretch>
            <a:fillRect/>
          </a:stretch>
        </p:blipFill>
        <p:spPr>
          <a:xfrm>
            <a:off x="3699377" y="2590801"/>
            <a:ext cx="5292223" cy="3581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467600" cy="11350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B99E65"/>
                </a:solidFill>
                <a:latin typeface="+mn-lt"/>
              </a:rPr>
              <a:t>Hair Loss</a:t>
            </a:r>
            <a:endParaRPr lang="en-US" dirty="0">
              <a:solidFill>
                <a:srgbClr val="B99E6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3581400" cy="3886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000" b="1" dirty="0" smtClean="0"/>
              <a:t>Factors causing Hair loss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700" dirty="0" smtClean="0"/>
              <a:t>Age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700" dirty="0" smtClean="0"/>
              <a:t>Hormonal imbalance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dirty="0" smtClean="0"/>
              <a:t>In men, caused due to over secretion of DHT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dirty="0" smtClean="0"/>
              <a:t>In Women, due to irregular cycles, menopause and pregnancy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700" dirty="0" smtClean="0"/>
              <a:t>Inflammation of hair follicle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dirty="0" smtClean="0"/>
              <a:t>Dandruff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dirty="0" smtClean="0"/>
              <a:t>Infection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dirty="0" smtClean="0"/>
              <a:t>Pollution</a:t>
            </a:r>
            <a:endParaRPr lang="en-US" sz="15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52525"/>
            <a:ext cx="8534400" cy="113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It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is normal to loose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50-100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stands of hair everyday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If it extends more than 100 strands a day, it is a sign of hair fall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Both women and men experience hair thinning and are at risk of baldness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324600"/>
            <a:ext cx="48006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2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Disorder of blood circulation to the scalp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2057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000" b="1" dirty="0" smtClean="0"/>
              <a:t>Other reasons include: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800" dirty="0" smtClean="0"/>
              <a:t>Stress and bodily weakness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800" dirty="0" smtClean="0"/>
              <a:t>Dietary imbalance or nutritional deficiency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800" dirty="0" smtClean="0"/>
              <a:t>Using abrasive shampoos, hair lacquers, dyes, harsh chemicals and </a:t>
            </a:r>
            <a:r>
              <a:rPr lang="en-US" sz="1800" dirty="0" smtClean="0"/>
              <a:t>bleaching</a:t>
            </a:r>
            <a:endParaRPr lang="en-US" sz="1800" dirty="0" smtClean="0"/>
          </a:p>
        </p:txBody>
      </p:sp>
      <p:pic>
        <p:nvPicPr>
          <p:cNvPr id="8" name="Picture 7" descr="1067367_1437675103.jpg"/>
          <p:cNvPicPr>
            <a:picLocks noChangeAspect="1"/>
          </p:cNvPicPr>
          <p:nvPr/>
        </p:nvPicPr>
        <p:blipFill>
          <a:blip r:embed="rId2"/>
          <a:srcRect t="9111" r="12667"/>
          <a:stretch>
            <a:fillRect/>
          </a:stretch>
        </p:blipFill>
        <p:spPr>
          <a:xfrm>
            <a:off x="459511" y="3124200"/>
            <a:ext cx="4217419" cy="3291840"/>
          </a:xfrm>
          <a:prstGeom prst="rect">
            <a:avLst/>
          </a:prstGeom>
        </p:spPr>
      </p:pic>
      <p:pic>
        <p:nvPicPr>
          <p:cNvPr id="9" name="Picture 8" descr="dry hair problrm.jpg"/>
          <p:cNvPicPr>
            <a:picLocks noChangeAspect="1"/>
          </p:cNvPicPr>
          <p:nvPr/>
        </p:nvPicPr>
        <p:blipFill>
          <a:blip r:embed="rId3"/>
          <a:srcRect l="3874" t="4061" r="13964"/>
          <a:stretch>
            <a:fillRect/>
          </a:stretch>
        </p:blipFill>
        <p:spPr>
          <a:xfrm>
            <a:off x="4829330" y="3124200"/>
            <a:ext cx="3971107" cy="32918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467600" cy="11350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B99E65"/>
                </a:solidFill>
                <a:latin typeface="+mn-lt"/>
              </a:rPr>
              <a:t>Hair Loss</a:t>
            </a:r>
            <a:endParaRPr lang="en-US" dirty="0">
              <a:solidFill>
                <a:srgbClr val="B99E6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2362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P</a:t>
            </a:r>
            <a:r>
              <a:rPr lang="en-US" sz="1600" dirty="0" smtClean="0"/>
              <a:t>atterned </a:t>
            </a:r>
            <a:r>
              <a:rPr lang="en-US" sz="1600" dirty="0" smtClean="0"/>
              <a:t>hair </a:t>
            </a:r>
            <a:r>
              <a:rPr lang="en-US" sz="1600" dirty="0" smtClean="0"/>
              <a:t>loss in both men and women </a:t>
            </a:r>
            <a:r>
              <a:rPr lang="en-US" sz="1600" dirty="0" smtClean="0"/>
              <a:t>is caused due elevated levels of hormone DHT</a:t>
            </a:r>
          </a:p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Di-hydro-testosterone (DHT) is formed from the male hormone testosterone</a:t>
            </a:r>
          </a:p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It shortens the growth phase of the hair (</a:t>
            </a:r>
            <a:r>
              <a:rPr lang="en-US" sz="1600" dirty="0" err="1" smtClean="0"/>
              <a:t>anagen</a:t>
            </a:r>
            <a:r>
              <a:rPr lang="en-US" sz="1600" dirty="0" smtClean="0"/>
              <a:t> phase) – where the hair follicle shrinks to reduce the thickness of hair</a:t>
            </a:r>
          </a:p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It also makes the hair roots harder which prevents blood circulation and supply of nutrients to the hair</a:t>
            </a:r>
          </a:p>
        </p:txBody>
      </p:sp>
      <p:pic>
        <p:nvPicPr>
          <p:cNvPr id="5" name="Picture 4" descr="dht.jpg"/>
          <p:cNvPicPr>
            <a:picLocks noChangeAspect="1"/>
          </p:cNvPicPr>
          <p:nvPr/>
        </p:nvPicPr>
        <p:blipFill>
          <a:blip r:embed="rId2"/>
          <a:srcRect l="1961" t="2960" r="2941" b="6329"/>
          <a:stretch>
            <a:fillRect/>
          </a:stretch>
        </p:blipFill>
        <p:spPr>
          <a:xfrm>
            <a:off x="855921" y="3479276"/>
            <a:ext cx="7449879" cy="330252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467600" cy="11350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B99E65"/>
                </a:solidFill>
                <a:latin typeface="+mn-lt"/>
              </a:rPr>
              <a:t>Hair Loss</a:t>
            </a:r>
            <a:endParaRPr lang="en-US" dirty="0">
              <a:solidFill>
                <a:srgbClr val="B99E6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96000" cy="5410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800" dirty="0" smtClean="0"/>
              <a:t>In order to restart the hair cycle and combat Hair loss, it is necessary to activate the </a:t>
            </a:r>
            <a:r>
              <a:rPr lang="en-US" sz="1800" dirty="0" err="1" smtClean="0"/>
              <a:t>anagen</a:t>
            </a:r>
            <a:r>
              <a:rPr lang="en-US" sz="1800" dirty="0" smtClean="0"/>
              <a:t>, or growth phase of hair</a:t>
            </a:r>
          </a:p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800" dirty="0" smtClean="0"/>
              <a:t>Truman Scalp &amp; Hair Solution acts simultaneously on three principal factors that controls the hair cycle</a:t>
            </a:r>
          </a:p>
          <a:p>
            <a:pPr lvl="1"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Hormonal balance</a:t>
            </a:r>
          </a:p>
          <a:p>
            <a:pPr lvl="1"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Vascular system </a:t>
            </a:r>
          </a:p>
          <a:p>
            <a:pPr lvl="1">
              <a:buClr>
                <a:schemeClr val="tx1"/>
              </a:buClr>
              <a:buFont typeface="Arial" pitchFamily="2" charset="0"/>
              <a:buChar char="•"/>
            </a:pPr>
            <a:r>
              <a:rPr lang="en-US" sz="1600" dirty="0" smtClean="0"/>
              <a:t>Cell metabolism</a:t>
            </a:r>
          </a:p>
          <a:p>
            <a:pPr>
              <a:buClr>
                <a:schemeClr val="tx1"/>
              </a:buClr>
              <a:buFont typeface="Arial" pitchFamily="2" charset="0"/>
              <a:buChar char="•"/>
            </a:pPr>
            <a:r>
              <a:rPr lang="en-US" sz="1800" dirty="0" smtClean="0"/>
              <a:t>It helps to prevent hair loss through carefully selected ingredients that help to nourish scalp and hair </a:t>
            </a:r>
          </a:p>
          <a:p>
            <a:pPr lvl="0">
              <a:lnSpc>
                <a:spcPct val="110000"/>
              </a:lnSpc>
              <a:buClr>
                <a:schemeClr val="tx1"/>
              </a:buClr>
              <a:buFont typeface="Arial" pitchFamily="2" charset="0"/>
              <a:buChar char="•"/>
              <a:defRPr/>
            </a:pPr>
            <a:r>
              <a:rPr lang="en-US" sz="1800" dirty="0"/>
              <a:t>It contains anti-bacterial agents that helps to solve itching and dandruff related problems</a:t>
            </a:r>
          </a:p>
          <a:p>
            <a:pPr lvl="0">
              <a:lnSpc>
                <a:spcPct val="110000"/>
              </a:lnSpc>
              <a:buClr>
                <a:schemeClr val="tx1"/>
              </a:buClr>
              <a:buFont typeface="Arial" pitchFamily="2" charset="0"/>
              <a:buChar char="•"/>
              <a:defRPr/>
            </a:pPr>
            <a:r>
              <a:rPr lang="en-US" sz="1800" dirty="0"/>
              <a:t>Free from alcohol, fragrance, silicones and harsh chemical that can lead to hair loss</a:t>
            </a:r>
          </a:p>
          <a:p>
            <a:pPr lvl="0">
              <a:lnSpc>
                <a:spcPct val="110000"/>
              </a:lnSpc>
              <a:buClr>
                <a:schemeClr val="tx1"/>
              </a:buClr>
              <a:buFont typeface="Arial" pitchFamily="2" charset="0"/>
              <a:buChar char="•"/>
              <a:defRPr/>
            </a:pPr>
            <a:r>
              <a:rPr lang="en-US" sz="1800" dirty="0"/>
              <a:t>Comes with an easy applicator that helps to target specific </a:t>
            </a:r>
            <a:r>
              <a:rPr lang="en-US" sz="1800" dirty="0" smtClean="0"/>
              <a:t>areas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029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B99E65"/>
                </a:solidFill>
                <a:latin typeface="+mn-lt"/>
              </a:rPr>
              <a:t>Scalp &amp; Hair Solution</a:t>
            </a:r>
            <a:endParaRPr lang="en-US" sz="4000" dirty="0">
              <a:solidFill>
                <a:srgbClr val="B99E65"/>
              </a:solidFill>
              <a:latin typeface="+mn-lt"/>
            </a:endParaRPr>
          </a:p>
        </p:txBody>
      </p:sp>
      <p:pic>
        <p:nvPicPr>
          <p:cNvPr id="7" name="Picture 2" descr="C:\Users\Administrator\Desktop\garima\truman guide.png"/>
          <p:cNvPicPr>
            <a:picLocks noChangeAspect="1" noChangeArrowheads="1"/>
          </p:cNvPicPr>
          <p:nvPr/>
        </p:nvPicPr>
        <p:blipFill>
          <a:blip r:embed="rId2" cstate="print"/>
          <a:srcRect t="58824"/>
          <a:stretch>
            <a:fillRect/>
          </a:stretch>
        </p:blipFill>
        <p:spPr bwMode="auto">
          <a:xfrm>
            <a:off x="609600" y="533400"/>
            <a:ext cx="2832624" cy="6095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6750" y="5953137"/>
            <a:ext cx="19812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1600" dirty="0" smtClean="0"/>
              <a:t>MRP Rs. 320</a:t>
            </a:r>
          </a:p>
          <a:p>
            <a:pPr>
              <a:lnSpc>
                <a:spcPct val="110000"/>
              </a:lnSpc>
              <a:buNone/>
            </a:pPr>
            <a:r>
              <a:rPr lang="en-US" sz="1600" dirty="0" smtClean="0"/>
              <a:t>DP Rs. 270</a:t>
            </a:r>
          </a:p>
          <a:p>
            <a:pPr>
              <a:lnSpc>
                <a:spcPct val="110000"/>
              </a:lnSpc>
              <a:buNone/>
            </a:pPr>
            <a:r>
              <a:rPr lang="en-US" sz="1600" dirty="0" smtClean="0"/>
              <a:t>Net content: 30 ml</a:t>
            </a:r>
          </a:p>
        </p:txBody>
      </p:sp>
      <p:pic>
        <p:nvPicPr>
          <p:cNvPr id="9" name="Picture 8" descr="Hair Tonic.png"/>
          <p:cNvPicPr>
            <a:picLocks noChangeAspect="1"/>
          </p:cNvPicPr>
          <p:nvPr/>
        </p:nvPicPr>
        <p:blipFill>
          <a:blip r:embed="rId3" cstate="email"/>
          <a:srcRect l="9612" t="8291" r="14511" b="7143"/>
          <a:stretch>
            <a:fillRect/>
          </a:stretch>
        </p:blipFill>
        <p:spPr>
          <a:xfrm>
            <a:off x="6477000" y="1752600"/>
            <a:ext cx="258183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7637"/>
            <a:ext cx="5791200" cy="521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Active ingredients: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Sweet Lupine Protein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Helps to regulate hormones that cause hair loss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It is rich in peptides, trace elements and vitamins that helps to improve microcirculation of the scalp and brings hair density to normal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Helps to stimulate cell metabolism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 the scalp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Improves vascularization around the hair follicles that facilitates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the supply of oxygen and nutrients required for hair development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Polygala Extract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Promotes hair growth and prevents hair loss by increasing hair diameter and weight</a:t>
            </a:r>
          </a:p>
        </p:txBody>
      </p:sp>
      <p:pic>
        <p:nvPicPr>
          <p:cNvPr id="5" name="Picture 4" descr="Polygala tenuifolia seed.jpg"/>
          <p:cNvPicPr>
            <a:picLocks noChangeAspect="1"/>
          </p:cNvPicPr>
          <p:nvPr/>
        </p:nvPicPr>
        <p:blipFill>
          <a:blip r:embed="rId2"/>
          <a:srcRect t="4507" b="10324"/>
          <a:stretch>
            <a:fillRect/>
          </a:stretch>
        </p:blipFill>
        <p:spPr>
          <a:xfrm>
            <a:off x="6400800" y="4191000"/>
            <a:ext cx="2468880" cy="2514600"/>
          </a:xfrm>
          <a:prstGeom prst="rect">
            <a:avLst/>
          </a:prstGeom>
        </p:spPr>
      </p:pic>
      <p:pic>
        <p:nvPicPr>
          <p:cNvPr id="6" name="Picture 5" descr="516U+KIePdL._SY355_.jpg"/>
          <p:cNvPicPr>
            <a:picLocks noChangeAspect="1"/>
          </p:cNvPicPr>
          <p:nvPr/>
        </p:nvPicPr>
        <p:blipFill>
          <a:blip r:embed="rId3"/>
          <a:srcRect b="9546"/>
          <a:stretch>
            <a:fillRect/>
          </a:stretch>
        </p:blipFill>
        <p:spPr>
          <a:xfrm>
            <a:off x="6400800" y="1295400"/>
            <a:ext cx="2468880" cy="2743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029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B99E65"/>
                </a:solidFill>
                <a:latin typeface="+mn-lt"/>
              </a:rPr>
              <a:t>Scalp &amp; Hair Solution</a:t>
            </a:r>
            <a:endParaRPr lang="en-US" sz="4000" dirty="0">
              <a:solidFill>
                <a:srgbClr val="B99E65"/>
              </a:solidFill>
              <a:latin typeface="+mn-lt"/>
            </a:endParaRPr>
          </a:p>
        </p:txBody>
      </p:sp>
      <p:pic>
        <p:nvPicPr>
          <p:cNvPr id="9" name="Picture 2" descr="C:\Users\Administrator\Desktop\garima\truman guide.png"/>
          <p:cNvPicPr>
            <a:picLocks noChangeAspect="1" noChangeArrowheads="1"/>
          </p:cNvPicPr>
          <p:nvPr/>
        </p:nvPicPr>
        <p:blipFill>
          <a:blip r:embed="rId4" cstate="print"/>
          <a:srcRect t="58824"/>
          <a:stretch>
            <a:fillRect/>
          </a:stretch>
        </p:blipFill>
        <p:spPr bwMode="auto">
          <a:xfrm>
            <a:off x="609600" y="533400"/>
            <a:ext cx="28326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5715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Other ingredients: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Tea Tree Oil and Thyme Extract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Has anti-bacterial, antifungal and antiseptic properties and helps to tackle dandruff and itching problem which causes hair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Multi-Mineral Complex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Contains zinc, copper and magnesium cocktail that helps to revitalize the scalp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Aloe Vera Leaf Juice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Provides moisture and acts as anti-inflammatory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Pro-vitamin B5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Helps strengthen the roots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 descr="mineral-the-right-sources6.jpg"/>
          <p:cNvPicPr>
            <a:picLocks noChangeAspect="1"/>
          </p:cNvPicPr>
          <p:nvPr/>
        </p:nvPicPr>
        <p:blipFill>
          <a:blip r:embed="rId2"/>
          <a:srcRect l="2281" t="15128" r="2281" b="15128"/>
          <a:stretch>
            <a:fillRect/>
          </a:stretch>
        </p:blipFill>
        <p:spPr>
          <a:xfrm>
            <a:off x="6315458" y="3352800"/>
            <a:ext cx="2370071" cy="1185036"/>
          </a:xfrm>
          <a:prstGeom prst="rect">
            <a:avLst/>
          </a:prstGeom>
        </p:spPr>
      </p:pic>
      <p:pic>
        <p:nvPicPr>
          <p:cNvPr id="7" name="Picture 6" descr="ALOE.jpg"/>
          <p:cNvPicPr>
            <a:picLocks noChangeAspect="1"/>
          </p:cNvPicPr>
          <p:nvPr/>
        </p:nvPicPr>
        <p:blipFill>
          <a:blip r:embed="rId3"/>
          <a:srcRect l="11494" r="8046"/>
          <a:stretch>
            <a:fillRect/>
          </a:stretch>
        </p:blipFill>
        <p:spPr>
          <a:xfrm>
            <a:off x="6324600" y="4677899"/>
            <a:ext cx="2356734" cy="1951501"/>
          </a:xfrm>
          <a:prstGeom prst="rect">
            <a:avLst/>
          </a:prstGeom>
        </p:spPr>
      </p:pic>
      <p:pic>
        <p:nvPicPr>
          <p:cNvPr id="5" name="Picture 4" descr="Tea-tree.jpg"/>
          <p:cNvPicPr>
            <a:picLocks noChangeAspect="1"/>
          </p:cNvPicPr>
          <p:nvPr/>
        </p:nvPicPr>
        <p:blipFill>
          <a:blip r:embed="rId4"/>
          <a:srcRect l="8333" r="10000" b="5000"/>
          <a:stretch>
            <a:fillRect/>
          </a:stretch>
        </p:blipFill>
        <p:spPr>
          <a:xfrm>
            <a:off x="6324600" y="1368492"/>
            <a:ext cx="2362200" cy="18319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029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B99E65"/>
                </a:solidFill>
                <a:latin typeface="+mn-lt"/>
              </a:rPr>
              <a:t>Scalp &amp; Hair Solution</a:t>
            </a:r>
            <a:endParaRPr lang="en-US" sz="4000" dirty="0">
              <a:solidFill>
                <a:srgbClr val="B99E65"/>
              </a:solidFill>
              <a:latin typeface="+mn-lt"/>
            </a:endParaRPr>
          </a:p>
        </p:txBody>
      </p:sp>
      <p:pic>
        <p:nvPicPr>
          <p:cNvPr id="11" name="Picture 2" descr="C:\Users\Administrator\Desktop\garima\truman guide.png"/>
          <p:cNvPicPr>
            <a:picLocks noChangeAspect="1" noChangeArrowheads="1"/>
          </p:cNvPicPr>
          <p:nvPr/>
        </p:nvPicPr>
        <p:blipFill>
          <a:blip r:embed="rId5" cstate="print"/>
          <a:srcRect t="58824"/>
          <a:stretch>
            <a:fillRect/>
          </a:stretch>
        </p:blipFill>
        <p:spPr bwMode="auto">
          <a:xfrm>
            <a:off x="609600" y="533400"/>
            <a:ext cx="28326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B99E65"/>
                </a:solidFill>
                <a:latin typeface="+mn-lt"/>
              </a:rPr>
              <a:t>How to apply</a:t>
            </a:r>
            <a:endParaRPr lang="en-US" dirty="0">
              <a:solidFill>
                <a:srgbClr val="B99E6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2000" dirty="0" smtClean="0"/>
              <a:t>Apply the Truman Scalp and Hair </a:t>
            </a:r>
            <a:r>
              <a:rPr lang="en-US" sz="2000" dirty="0" smtClean="0"/>
              <a:t>Solution </a:t>
            </a:r>
            <a:r>
              <a:rPr lang="en-US" sz="2000" dirty="0" smtClean="0"/>
              <a:t>in various sections from the crown to the base of neck directly on the scalp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2000" dirty="0" smtClean="0"/>
              <a:t>Gently massage for few minutes in a circular motion using your fingertips 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2000" dirty="0" smtClean="0"/>
              <a:t>For best results apply everyday after washing hair</a:t>
            </a:r>
          </a:p>
        </p:txBody>
      </p:sp>
      <p:pic>
        <p:nvPicPr>
          <p:cNvPr id="5" name="Picture 4" descr="fuente_manual.jpg"/>
          <p:cNvPicPr>
            <a:picLocks noChangeAspect="1"/>
          </p:cNvPicPr>
          <p:nvPr/>
        </p:nvPicPr>
        <p:blipFill>
          <a:blip r:embed="rId2"/>
          <a:srcRect b="43813"/>
          <a:stretch>
            <a:fillRect/>
          </a:stretch>
        </p:blipFill>
        <p:spPr>
          <a:xfrm>
            <a:off x="0" y="3733800"/>
            <a:ext cx="9144000" cy="185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0394.jpg"/>
          <p:cNvPicPr>
            <a:picLocks noChangeAspect="1"/>
          </p:cNvPicPr>
          <p:nvPr/>
        </p:nvPicPr>
        <p:blipFill>
          <a:blip r:embed="rId2"/>
          <a:srcRect l="13547" r="6679"/>
          <a:stretch>
            <a:fillRect/>
          </a:stretch>
        </p:blipFill>
        <p:spPr>
          <a:xfrm>
            <a:off x="5486400" y="1600200"/>
            <a:ext cx="3581400" cy="4963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99E65"/>
                </a:solidFill>
                <a:latin typeface="+mn-lt"/>
              </a:rPr>
              <a:t>Other ways to Combat Hair loss </a:t>
            </a:r>
            <a:endParaRPr lang="en-US" dirty="0">
              <a:solidFill>
                <a:srgbClr val="B99E6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257800" cy="5257800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b="1" dirty="0" smtClean="0"/>
              <a:t>De-stress</a:t>
            </a:r>
            <a:endParaRPr lang="en-US" sz="1500" b="1" dirty="0" smtClean="0"/>
          </a:p>
          <a:p>
            <a:pPr fontAlgn="base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1500" dirty="0" smtClean="0"/>
              <a:t>	Anxiety </a:t>
            </a:r>
            <a:r>
              <a:rPr lang="en-US" sz="1500" dirty="0" smtClean="0"/>
              <a:t>and stress are one of the main causes for hair fall. Take out some time for yourself, even if it’s in the shower for a few minutes, just to relax and de-stress</a:t>
            </a:r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b="1" dirty="0" smtClean="0"/>
              <a:t>Eat Healthy</a:t>
            </a:r>
          </a:p>
          <a:p>
            <a:pPr fontAlgn="base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1500" dirty="0" smtClean="0"/>
              <a:t>	Drink </a:t>
            </a:r>
            <a:r>
              <a:rPr lang="en-US" sz="1500" dirty="0" smtClean="0"/>
              <a:t>plenty of water and fill your diet with protein and vitamin rich foods</a:t>
            </a:r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b="1" dirty="0" smtClean="0"/>
              <a:t>Cleanse and nourish with Assure Shampoo and Conditioner</a:t>
            </a:r>
          </a:p>
          <a:p>
            <a:pPr fontAlgn="base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1500" dirty="0" smtClean="0"/>
              <a:t>	Dirt </a:t>
            </a:r>
            <a:r>
              <a:rPr lang="en-US" sz="1500" dirty="0" smtClean="0"/>
              <a:t>and pollution cause build-up that collects and damages hair at the roots. To make your hair less prone to hair fall, clean </a:t>
            </a:r>
            <a:r>
              <a:rPr lang="en-US" sz="1500" dirty="0" smtClean="0"/>
              <a:t>with </a:t>
            </a:r>
            <a:r>
              <a:rPr lang="en-US" sz="1500" dirty="0" smtClean="0"/>
              <a:t>a shampoo that gently </a:t>
            </a:r>
            <a:r>
              <a:rPr lang="en-US" sz="1500" dirty="0" smtClean="0"/>
              <a:t>nourishes </a:t>
            </a:r>
            <a:r>
              <a:rPr lang="en-US" sz="1500" dirty="0" smtClean="0"/>
              <a:t>hair roots, follow with conditioner.  Pamper yourself with a spa treatment with Assure Hair Spa once a week </a:t>
            </a:r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itchFamily="2" charset="0"/>
              <a:buChar char="•"/>
            </a:pPr>
            <a:r>
              <a:rPr lang="en-US" sz="1500" b="1" dirty="0" smtClean="0"/>
              <a:t>Use Truman Scalp and Hair Solution everyday</a:t>
            </a:r>
          </a:p>
          <a:p>
            <a:pPr fontAlgn="base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1500" dirty="0" smtClean="0"/>
              <a:t>	It gives </a:t>
            </a:r>
            <a:r>
              <a:rPr lang="en-US" sz="1500" dirty="0" smtClean="0"/>
              <a:t>you extra protection after washing and conditioning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1981200"/>
            <a:ext cx="3352800" cy="211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New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</a:br>
            <a:r>
              <a:rPr kumimoji="0" lang="en-US" sz="9700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ASSURE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kern="0" dirty="0" smtClean="0">
                <a:solidFill>
                  <a:srgbClr val="8EA12F"/>
                </a:solidFill>
                <a:latin typeface="Calibri" pitchFamily="34" charset="0"/>
                <a:cs typeface="Times New Roman" pitchFamily="18" charset="0"/>
              </a:rPr>
              <a:t>BODY WASH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4" descr="Body Wash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86400" y="563880"/>
            <a:ext cx="3114990" cy="576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990" y="3886200"/>
            <a:ext cx="35906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pitchFamily="18" charset="0"/>
              </a:rPr>
              <a:t>Enriched with Wheat, Soy Proteins and Ginseng Root Extract</a:t>
            </a:r>
            <a:endParaRPr lang="en-US" sz="2800" b="1" kern="0" dirty="0">
              <a:solidFill>
                <a:srgbClr val="3FB9C9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467600" cy="4343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QUIZ</a:t>
            </a:r>
            <a:br>
              <a:rPr lang="en-US" sz="5400" dirty="0" smtClean="0"/>
            </a:b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486400" cy="3581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b="1" dirty="0" smtClean="0">
                <a:solidFill>
                  <a:srgbClr val="8EA12F"/>
                </a:solidFill>
                <a:latin typeface="Calibri" pitchFamily="34" charset="0"/>
              </a:rPr>
              <a:t>Why do we </a:t>
            </a:r>
            <a:r>
              <a:rPr lang="en-US" sz="2600" b="1" dirty="0" smtClean="0">
                <a:solidFill>
                  <a:srgbClr val="8EA12F"/>
                </a:solidFill>
                <a:latin typeface="Calibri" pitchFamily="34" charset="0"/>
              </a:rPr>
              <a:t>need to use </a:t>
            </a:r>
            <a:r>
              <a:rPr lang="en-US" sz="2800" b="1" dirty="0" smtClean="0">
                <a:solidFill>
                  <a:srgbClr val="8EA12F"/>
                </a:solidFill>
                <a:latin typeface="Calibri" pitchFamily="34" charset="0"/>
              </a:rPr>
              <a:t>a Body Wash?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Tx/>
              <a:buFont typeface="Arial" pitchFamily="2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Our body gets exposed to pollutants and lot of dust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Tx/>
              <a:buFont typeface="Arial" pitchFamily="2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Keeping our bodies clean is very essential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Tx/>
              <a:buFont typeface="Arial" pitchFamily="2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Continuous use of soap may disrupt natural pH balance of the skin and making it very dry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Tx/>
              <a:buFont typeface="Arial" pitchFamily="2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Body wash does not dry the skin and is  pH-friendly for the skin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Tx/>
              <a:buFont typeface="Arial" pitchFamily="2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It keeps the skin soft and supple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Tx/>
              <a:buFont typeface="Arial" pitchFamily="2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</a:rPr>
              <a:t>The shower gels are milder than soap, but it is more efficient as they contain gentle cleansing and skin conditioning agents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228600"/>
            <a:ext cx="81915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Wash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Enriched with Wheat, Soy Proteins and Ginseng Root Extract</a:t>
            </a:r>
            <a:endParaRPr lang="en-US" sz="36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29200"/>
            <a:ext cx="5410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</a:rPr>
              <a:t>The Product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1700" dirty="0" smtClean="0">
                <a:latin typeface="Calibri" pitchFamily="34" charset="0"/>
              </a:rPr>
              <a:t>Thick foaming cream gently and efficiently cleanse skin while conditioning it. It’s refreshing aroma invigorates the senses keeping you fresh all day</a:t>
            </a:r>
            <a:r>
              <a:rPr lang="en-US" sz="1700" dirty="0" smtClean="0">
                <a:solidFill>
                  <a:srgbClr val="595959"/>
                </a:solidFill>
                <a:latin typeface="Calibri" pitchFamily="34" charset="0"/>
              </a:rPr>
              <a:t>.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 descr="photos.demandstudios.com-getty-article-148-152-78653948_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36" y="1752600"/>
            <a:ext cx="325526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wheat_1.jpg"/>
          <p:cNvPicPr>
            <a:picLocks noChangeAspect="1"/>
          </p:cNvPicPr>
          <p:nvPr/>
        </p:nvPicPr>
        <p:blipFill>
          <a:blip r:embed="rId3" cstate="print"/>
          <a:srcRect l="10833" t="8793" r="7500"/>
          <a:stretch>
            <a:fillRect/>
          </a:stretch>
        </p:blipFill>
        <p:spPr>
          <a:xfrm>
            <a:off x="6720855" y="1724267"/>
            <a:ext cx="2039983" cy="1704733"/>
          </a:xfrm>
          <a:prstGeom prst="rect">
            <a:avLst/>
          </a:prstGeom>
          <a:ln>
            <a:solidFill>
              <a:schemeClr val="accent1">
                <a:shade val="50000"/>
                <a:alpha val="29000"/>
              </a:schemeClr>
            </a:solidFill>
          </a:ln>
        </p:spPr>
      </p:pic>
      <p:pic>
        <p:nvPicPr>
          <p:cNvPr id="10" name="Picture 9" descr="soybeans.jpg"/>
          <p:cNvPicPr>
            <a:picLocks noChangeAspect="1"/>
          </p:cNvPicPr>
          <p:nvPr/>
        </p:nvPicPr>
        <p:blipFill>
          <a:blip r:embed="rId4" cstate="print"/>
          <a:srcRect l="4770" t="8696" r="6303" b="5797"/>
          <a:stretch>
            <a:fillRect/>
          </a:stretch>
        </p:blipFill>
        <p:spPr>
          <a:xfrm>
            <a:off x="6720855" y="3601674"/>
            <a:ext cx="2039983" cy="1504487"/>
          </a:xfrm>
          <a:prstGeom prst="rect">
            <a:avLst/>
          </a:prstGeom>
          <a:ln>
            <a:solidFill>
              <a:schemeClr val="accent1">
                <a:shade val="50000"/>
                <a:alpha val="29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6629400" cy="2819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 smtClean="0">
                <a:solidFill>
                  <a:srgbClr val="8EA12F"/>
                </a:solidFill>
                <a:latin typeface="Calibri" pitchFamily="34" charset="0"/>
              </a:rPr>
              <a:t>The Benefits</a:t>
            </a:r>
            <a:endParaRPr lang="en-US" dirty="0" smtClean="0">
              <a:solidFill>
                <a:srgbClr val="8EA12F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Nourishing and deep cleansing wash, perfect for everyday use</a:t>
            </a:r>
          </a:p>
          <a:p>
            <a:pPr>
              <a:lnSpc>
                <a:spcPct val="12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Helps improve skin elasticity and smoothness</a:t>
            </a:r>
          </a:p>
          <a:p>
            <a:pPr>
              <a:lnSpc>
                <a:spcPct val="12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Gently cleanses without over drying the skin </a:t>
            </a:r>
          </a:p>
          <a:p>
            <a:pPr>
              <a:lnSpc>
                <a:spcPct val="12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Antioxidant vitamins helps improve skin texture and gives a radiant glow</a:t>
            </a:r>
          </a:p>
          <a:p>
            <a:pPr>
              <a:lnSpc>
                <a:spcPct val="12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It conditions the skin and locks essential moisture within for long lasting hydration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</a:rPr>
              <a:t>The Performance</a:t>
            </a:r>
            <a:r>
              <a:rPr lang="en-US" sz="3100" b="1" dirty="0" err="1" smtClean="0">
                <a:solidFill>
                  <a:srgbClr val="8EA12F"/>
                </a:solidFill>
                <a:latin typeface="Calibri" pitchFamily="34" charset="0"/>
              </a:rPr>
              <a:t> </a:t>
            </a: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</a:rPr>
              <a:t>(Key ingredients)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8EA12F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b="1" dirty="0" smtClean="0">
                <a:latin typeface="Calibri" pitchFamily="34" charset="0"/>
              </a:rPr>
              <a:t>Wheat and Soy Protein complex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:</a:t>
            </a:r>
            <a:r>
              <a:rPr lang="en-US" sz="2100" dirty="0" smtClean="0">
                <a:latin typeface="Calibri" pitchFamily="34" charset="0"/>
              </a:rPr>
              <a:t> Improves skin elasticity giving a softer after feel and radiant complexion. It keeps the skin smooth and healthy</a:t>
            </a:r>
            <a:endParaRPr kumimoji="0" lang="en-US" sz="21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Skin Benefitting Vitamins: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Has antioxidant and skin conditioning properties </a:t>
            </a:r>
          </a:p>
          <a:p>
            <a:pPr marL="342900" lvl="0" indent="-34290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2100" b="1" dirty="0" smtClean="0">
                <a:latin typeface="Calibri" pitchFamily="34" charset="0"/>
              </a:rPr>
              <a:t>Ginseng  Root Extract: </a:t>
            </a:r>
            <a:r>
              <a:rPr lang="en-US" sz="2100" dirty="0" smtClean="0">
                <a:latin typeface="Calibri" pitchFamily="34" charset="0"/>
              </a:rPr>
              <a:t>Helps to maintain skin elasticity, vitality, and regeneration capacity of skin cells</a:t>
            </a:r>
          </a:p>
          <a:p>
            <a:pPr marL="342900" indent="-34290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Wash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Enriched with Wheat, Soy Proteins and Ginseng Root Extract</a:t>
            </a:r>
            <a:endParaRPr lang="en-US" sz="36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10" descr="GinsengForWeb-300x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095" y="5293304"/>
            <a:ext cx="2026905" cy="1412295"/>
          </a:xfrm>
          <a:prstGeom prst="rect">
            <a:avLst/>
          </a:prstGeom>
          <a:ln>
            <a:solidFill>
              <a:schemeClr val="accent1">
                <a:shade val="50000"/>
                <a:alpha val="29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41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rgbClr val="8EA12F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8EA12F"/>
                </a:solidFill>
                <a:latin typeface="Calibri" pitchFamily="34" charset="0"/>
              </a:rPr>
              <a:t>The Application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Apply a liberal amount on wet skin using hands or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loofa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Massage well to form rich lather</a:t>
            </a:r>
          </a:p>
          <a:p>
            <a:pPr>
              <a:spcBef>
                <a:spcPts val="1200"/>
              </a:spcBef>
              <a:buClrTx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Rinse thoroughly with water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Wash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Enriched with Wheat, Soy Proteins and Ginseng Root Extract</a:t>
            </a:r>
            <a:endParaRPr lang="en-US" sz="36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 descr="woman-washing-with-so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61" y="1676400"/>
            <a:ext cx="407993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2438400"/>
            <a:ext cx="47244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Calibri" pitchFamily="34" charset="0"/>
                <a:cs typeface="Times New Roman" pitchFamily="18" charset="0"/>
              </a:rPr>
              <a:t>Enriched with Kiwi and Strawberry Extracts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Body Polish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9411" y="630371"/>
            <a:ext cx="3114989" cy="576072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1981200"/>
            <a:ext cx="3352800" cy="211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New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</a:br>
            <a:r>
              <a:rPr kumimoji="0" lang="en-US" sz="9700" i="0" u="none" strike="noStrike" kern="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ASSURE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kern="0" dirty="0" smtClean="0">
                <a:solidFill>
                  <a:srgbClr val="8EA12F"/>
                </a:solidFill>
                <a:latin typeface="Calibri" pitchFamily="34" charset="0"/>
                <a:cs typeface="Times New Roman" pitchFamily="18" charset="0"/>
              </a:rPr>
              <a:t>BODY POLISH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486400" cy="2971800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400" b="1" dirty="0" smtClean="0">
                <a:solidFill>
                  <a:srgbClr val="8EA12F"/>
                </a:solidFill>
                <a:latin typeface="Calibri" pitchFamily="34" charset="0"/>
              </a:rPr>
              <a:t>Why do we need to use a Body Polish?</a:t>
            </a:r>
          </a:p>
          <a:p>
            <a:pPr>
              <a:spcBef>
                <a:spcPts val="400"/>
              </a:spcBef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Our skin renews every 24-40 days, but as we age the cycle time increases making the skin appear dull, unhealthy and unattractive</a:t>
            </a:r>
          </a:p>
          <a:p>
            <a:pPr>
              <a:spcBef>
                <a:spcPts val="400"/>
              </a:spcBef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 body polish is like a body treatment that exfoliates and hydrates the skin, leaving it smooth and soft</a:t>
            </a:r>
          </a:p>
          <a:p>
            <a:pPr>
              <a:spcBef>
                <a:spcPts val="400"/>
              </a:spcBef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It is a primary remedy for attaining radiant skin, its just like a facial for your body</a:t>
            </a:r>
          </a:p>
          <a:p>
            <a:pPr>
              <a:spcBef>
                <a:spcPts val="400"/>
              </a:spcBef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 polished skin looks attractive and healthy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Polish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Enriched with Kiwi and Strawberry Extracts</a:t>
            </a:r>
            <a:endParaRPr lang="en-US" sz="36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5334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</a:rPr>
              <a:t>The Product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8EA12F"/>
              </a:solidFill>
              <a:effectLst/>
              <a:uLnTx/>
              <a:uFillTx/>
              <a:latin typeface="Calibri" pitchFamily="34" charset="0"/>
            </a:endParaRPr>
          </a:p>
          <a:p>
            <a:pPr lvl="0">
              <a:spcBef>
                <a:spcPts val="400"/>
              </a:spcBef>
              <a:defRPr/>
            </a:pPr>
            <a:r>
              <a:rPr lang="en-US" dirty="0" smtClean="0">
                <a:latin typeface="Calibri" pitchFamily="34" charset="0"/>
              </a:rPr>
              <a:t>This exfoliating, foaming gel with real kiwi seeds gently buffs away dead skin cells to leave skin soft and smooth. </a:t>
            </a:r>
          </a:p>
          <a:p>
            <a:pPr lvl="0">
              <a:spcBef>
                <a:spcPts val="400"/>
              </a:spcBef>
              <a:defRPr/>
            </a:pPr>
            <a:r>
              <a:rPr lang="en-US" dirty="0" smtClean="0">
                <a:latin typeface="Calibri" pitchFamily="34" charset="0"/>
              </a:rPr>
              <a:t>It’s sweet fruity scent invigorates the senses for a fresh feel all day.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7" descr="organic_coffee_body_scrub__83327_zoom.jpg"/>
          <p:cNvPicPr>
            <a:picLocks noChangeAspect="1"/>
          </p:cNvPicPr>
          <p:nvPr/>
        </p:nvPicPr>
        <p:blipFill>
          <a:blip r:embed="rId3"/>
          <a:srcRect l="23286" r="26848"/>
          <a:stretch>
            <a:fillRect/>
          </a:stretch>
        </p:blipFill>
        <p:spPr>
          <a:xfrm>
            <a:off x="5791200" y="1828800"/>
            <a:ext cx="3124200" cy="472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60960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400" b="1" dirty="0" smtClean="0">
                <a:solidFill>
                  <a:srgbClr val="8EA12F"/>
                </a:solidFill>
                <a:latin typeface="Calibri" pitchFamily="34" charset="0"/>
              </a:rPr>
              <a:t>The Benefits</a:t>
            </a:r>
            <a:endParaRPr lang="en-US" sz="2400" dirty="0" smtClean="0">
              <a:solidFill>
                <a:srgbClr val="8EA12F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new Assure Body Polish stimulates the skin cells to generate fresh and healthier layers of skin</a:t>
            </a:r>
          </a:p>
          <a:p>
            <a:pPr>
              <a:lnSpc>
                <a:spcPct val="110000"/>
              </a:lnSpc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Helps to brighten, moisturize and sooth tired skin giving it instant glow and healthy look</a:t>
            </a:r>
          </a:p>
          <a:p>
            <a:pPr>
              <a:lnSpc>
                <a:spcPct val="110000"/>
              </a:lnSpc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It remove excessive oil and dirt buildups that clog the skin pores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It provides a healthy glow giving it a youthful complexion from top to toe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5943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</a:rPr>
              <a:t>The Performance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8EA12F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Key ingredients)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lang="en-US" sz="2000" b="1" dirty="0" smtClean="0">
                <a:latin typeface="Calibri" pitchFamily="34" charset="0"/>
              </a:rPr>
              <a:t>Berry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Fruit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Complex: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Consisting of  strawberry, blueberry, blackberry, mulberry, pomegranate and raspberry extracts, </a:t>
            </a:r>
            <a:r>
              <a:rPr lang="en-US" sz="2000" dirty="0" smtClean="0">
                <a:latin typeface="Calibri" pitchFamily="34" charset="0"/>
              </a:rPr>
              <a:t>provides </a:t>
            </a:r>
            <a:r>
              <a:rPr lang="en-US" sz="2000" dirty="0" smtClean="0">
                <a:latin typeface="Calibri" pitchFamily="34" charset="0"/>
              </a:rPr>
              <a:t>antioxidant </a:t>
            </a:r>
            <a:r>
              <a:rPr lang="en-US" sz="2000" dirty="0" smtClean="0">
                <a:latin typeface="Calibri" pitchFamily="34" charset="0"/>
              </a:rPr>
              <a:t>benefits and emollience to the skin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lang="en-US" sz="2000" dirty="0" smtClean="0">
                <a:latin typeface="Calibri" pitchFamily="34" charset="0"/>
              </a:rPr>
              <a:t>It has soothing, astringent and excellent exfoliating properties that buffs away dead skin cells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Natural Kiwi Seeds: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Helps to gently buff away uneven skin and dead skin cells making it soft, smooth and supple</a:t>
            </a:r>
            <a:endParaRPr lang="en-US" sz="2000" dirty="0" smtClean="0"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Polish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Enriched with Kiwi and Strawberry Extracts</a:t>
            </a:r>
            <a:endParaRPr lang="en-US" sz="36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12" descr="ber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348" y="1828800"/>
            <a:ext cx="2490651" cy="2134843"/>
          </a:xfrm>
          <a:prstGeom prst="rect">
            <a:avLst/>
          </a:prstGeom>
        </p:spPr>
      </p:pic>
      <p:pic>
        <p:nvPicPr>
          <p:cNvPr id="14" name="Picture 13" descr="free-photo-sliced-kiwi-fruit-974.jpg"/>
          <p:cNvPicPr>
            <a:picLocks noChangeAspect="1"/>
          </p:cNvPicPr>
          <p:nvPr/>
        </p:nvPicPr>
        <p:blipFill>
          <a:blip r:embed="rId4" cstate="email"/>
          <a:srcRect l="1883" t="1137" r="11494"/>
          <a:stretch>
            <a:fillRect/>
          </a:stretch>
        </p:blipFill>
        <p:spPr>
          <a:xfrm>
            <a:off x="6272348" y="4353339"/>
            <a:ext cx="2490651" cy="1895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4543" y="381000"/>
            <a:ext cx="8382000" cy="1143000"/>
          </a:xfrm>
          <a:prstGeom prst="rect">
            <a:avLst/>
          </a:prstGeom>
          <a:solidFill>
            <a:srgbClr val="8EA12F">
              <a:alpha val="66000"/>
            </a:srgbClr>
          </a:solidFill>
          <a:ln>
            <a:noFill/>
          </a:ln>
          <a:effectLst>
            <a:glow>
              <a:schemeClr val="accent1">
                <a:alpha val="22000"/>
              </a:schemeClr>
            </a:glow>
            <a:outerShdw blurRad="63500" sx="95000" sy="95000" algn="t" rotWithShape="0">
              <a:prstClr val="black">
                <a:alpha val="27000"/>
              </a:prstClr>
            </a:outerShdw>
            <a:reflection blurRad="76200" endPos="9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876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8EA12F"/>
                </a:solidFill>
                <a:latin typeface="Calibri" pitchFamily="34" charset="0"/>
              </a:rPr>
              <a:t>The Application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Rub a liberal amount onto hands or a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luffa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Massage for a few minutes in circular motion forming enough lather</a:t>
            </a:r>
          </a:p>
          <a:p>
            <a:pPr>
              <a:spcBef>
                <a:spcPts val="1200"/>
              </a:spcBef>
              <a:buClrTx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Rinse thoroughly with water</a:t>
            </a:r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900" y="2286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Assure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Body Polish</a:t>
            </a:r>
          </a:p>
          <a:p>
            <a:pPr marL="0" lvl="1" algn="ctr">
              <a:spcBef>
                <a:spcPct val="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Enriched with Kiwi and Strawberry Extracts</a:t>
            </a:r>
            <a:endParaRPr lang="en-US" sz="3600" b="1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9" descr="body-scrub.jpg"/>
          <p:cNvPicPr>
            <a:picLocks noChangeAspect="1"/>
          </p:cNvPicPr>
          <p:nvPr/>
        </p:nvPicPr>
        <p:blipFill>
          <a:blip r:embed="rId3"/>
          <a:srcRect r="4000"/>
          <a:stretch>
            <a:fillRect/>
          </a:stretch>
        </p:blipFill>
        <p:spPr>
          <a:xfrm>
            <a:off x="5410200" y="1863271"/>
            <a:ext cx="3505200" cy="4590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1107</Words>
  <Application>Microsoft Office PowerPoint</Application>
  <PresentationFormat>On-screen Show (4:3)</PresentationFormat>
  <Paragraphs>152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Apothecary</vt:lpstr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Hair Loss</vt:lpstr>
      <vt:lpstr>Hair Loss</vt:lpstr>
      <vt:lpstr>Hair Loss</vt:lpstr>
      <vt:lpstr>Scalp &amp; Hair Solution</vt:lpstr>
      <vt:lpstr>Scalp &amp; Hair Solution</vt:lpstr>
      <vt:lpstr>Scalp &amp; Hair Solution</vt:lpstr>
      <vt:lpstr>How to apply</vt:lpstr>
      <vt:lpstr>Other ways to Combat Hair loss </vt:lpstr>
      <vt:lpstr>Thank you  QUIZ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Assure Body Care Range</dc:title>
  <dc:creator>swapna</dc:creator>
  <cp:lastModifiedBy>swapna</cp:lastModifiedBy>
  <cp:revision>97</cp:revision>
  <dcterms:created xsi:type="dcterms:W3CDTF">2015-10-01T08:57:59Z</dcterms:created>
  <dcterms:modified xsi:type="dcterms:W3CDTF">2015-10-08T11:17:55Z</dcterms:modified>
</cp:coreProperties>
</file>