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 showGuides="1">
      <p:cViewPr varScale="1">
        <p:scale>
          <a:sx n="86" d="100"/>
          <a:sy n="86" d="100"/>
        </p:scale>
        <p:origin x="-948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04EFE-333D-4152-88FF-AF9F02F316D5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2D264-4379-4D29-80EA-7F555DE2F4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809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1AA8C-97BA-4B4E-95E1-8015712E45F1}" type="slidenum">
              <a:rPr lang="en-IN" smtClean="0"/>
              <a:t>53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5403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2B873-1117-4B61-A8F2-399A298909EE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3F937-5A74-4D26-8DD3-32C88FBC94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344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2B873-1117-4B61-A8F2-399A298909EE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3F937-5A74-4D26-8DD3-32C88FBC94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228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2B873-1117-4B61-A8F2-399A298909EE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3F937-5A74-4D26-8DD3-32C88FBC94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25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2B873-1117-4B61-A8F2-399A298909EE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3F937-5A74-4D26-8DD3-32C88FBC94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119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2B873-1117-4B61-A8F2-399A298909EE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3F937-5A74-4D26-8DD3-32C88FBC94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063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2B873-1117-4B61-A8F2-399A298909EE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3F937-5A74-4D26-8DD3-32C88FBC94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557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2B873-1117-4B61-A8F2-399A298909EE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3F937-5A74-4D26-8DD3-32C88FBC94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303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2B873-1117-4B61-A8F2-399A298909EE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3F937-5A74-4D26-8DD3-32C88FBC94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481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2B873-1117-4B61-A8F2-399A298909EE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3F937-5A74-4D26-8DD3-32C88FBC94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178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2B873-1117-4B61-A8F2-399A298909EE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3F937-5A74-4D26-8DD3-32C88FBC94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90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2B873-1117-4B61-A8F2-399A298909EE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3F937-5A74-4D26-8DD3-32C88FBC94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57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2B873-1117-4B61-A8F2-399A298909EE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3F937-5A74-4D26-8DD3-32C88FBC94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789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gif"/><Relationship Id="rId4" Type="http://schemas.openxmlformats.org/officeDocument/2006/relationships/image" Target="../media/image50.jp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83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2" y="-44577"/>
            <a:ext cx="9288532" cy="5239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2986"/>
            <a:ext cx="8229600" cy="339447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IN" dirty="0" smtClean="0"/>
          </a:p>
          <a:p>
            <a:pPr marL="0" indent="0" algn="ctr">
              <a:buNone/>
            </a:pPr>
            <a:r>
              <a:rPr lang="en-US" dirty="0" smtClean="0"/>
              <a:t>No doubt you’ve heard about those sneaky little preservatives called </a:t>
            </a:r>
            <a:r>
              <a:rPr lang="en-US" dirty="0" err="1" smtClean="0"/>
              <a:t>parabens</a:t>
            </a:r>
            <a:r>
              <a:rPr lang="en-US" dirty="0" smtClean="0"/>
              <a:t> and </a:t>
            </a:r>
            <a:r>
              <a:rPr lang="en-US" dirty="0" err="1" smtClean="0"/>
              <a:t>Sulphate</a:t>
            </a:r>
            <a:r>
              <a:rPr lang="en-US" dirty="0" smtClean="0"/>
              <a:t>. 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3300" b="1" dirty="0"/>
              <a:t>Assure Natural range is </a:t>
            </a:r>
            <a:r>
              <a:rPr lang="en-US" sz="4400" b="1" dirty="0"/>
              <a:t>free</a:t>
            </a:r>
            <a:r>
              <a:rPr lang="en-US" sz="3300" b="1" dirty="0"/>
              <a:t> of such chemicals 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08274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2" y="-102832"/>
            <a:ext cx="9288532" cy="5239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982" y="742797"/>
            <a:ext cx="7643450" cy="857251"/>
          </a:xfrm>
        </p:spPr>
        <p:txBody>
          <a:bodyPr>
            <a:noAutofit/>
          </a:bodyPr>
          <a:lstStyle/>
          <a:p>
            <a:r>
              <a:rPr lang="en-IN" sz="4000" b="1" dirty="0"/>
              <a:t>What </a:t>
            </a:r>
            <a:r>
              <a:rPr lang="en-IN" sz="4000" b="1" dirty="0" smtClean="0"/>
              <a:t>is sulphate and how they harm us?</a:t>
            </a:r>
            <a:endParaRPr lang="en-IN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900" y="1851671"/>
            <a:ext cx="8596389" cy="2777451"/>
          </a:xfrm>
        </p:spPr>
        <p:txBody>
          <a:bodyPr>
            <a:normAutofit/>
          </a:bodyPr>
          <a:lstStyle/>
          <a:p>
            <a:pPr algn="just"/>
            <a:r>
              <a:rPr lang="en-US" sz="2700" dirty="0" err="1"/>
              <a:t>Sulphate</a:t>
            </a:r>
            <a:r>
              <a:rPr lang="en-US" sz="2700" dirty="0"/>
              <a:t> refers to a family of cheap detergents used in soaps and other personal products as a grease cutting or lathering agent. </a:t>
            </a:r>
          </a:p>
          <a:p>
            <a:pPr algn="just"/>
            <a:r>
              <a:rPr lang="en-US" sz="2700" dirty="0"/>
              <a:t>They can cause varying levels of skin and eye irritation. </a:t>
            </a:r>
          </a:p>
          <a:p>
            <a:pPr algn="just"/>
            <a:r>
              <a:rPr lang="en-US" sz="2700" dirty="0" err="1"/>
              <a:t>Sulphate</a:t>
            </a:r>
            <a:r>
              <a:rPr lang="en-US" sz="2700" dirty="0"/>
              <a:t> can often dry out the skin, which may lead to more acne</a:t>
            </a:r>
            <a:endParaRPr lang="en-IN" sz="2700" dirty="0"/>
          </a:p>
        </p:txBody>
      </p:sp>
    </p:spTree>
    <p:extLst>
      <p:ext uri="{BB962C8B-B14F-4D97-AF65-F5344CB8AC3E}">
        <p14:creationId xmlns:p14="http://schemas.microsoft.com/office/powerpoint/2010/main" val="166638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2" y="-44577"/>
            <a:ext cx="9288532" cy="5239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15"/>
            <a:ext cx="8229600" cy="857251"/>
          </a:xfrm>
        </p:spPr>
        <p:txBody>
          <a:bodyPr>
            <a:normAutofit fontScale="90000"/>
          </a:bodyPr>
          <a:lstStyle/>
          <a:p>
            <a:r>
              <a:rPr lang="en-IN" b="1" dirty="0" smtClean="0"/>
              <a:t>What is </a:t>
            </a:r>
            <a:r>
              <a:rPr lang="en-IN" b="1" dirty="0" err="1" smtClean="0"/>
              <a:t>paraben</a:t>
            </a:r>
            <a:r>
              <a:rPr lang="en-IN" b="1" dirty="0" smtClean="0"/>
              <a:t> and why it’s harmful?</a:t>
            </a:r>
            <a:endParaRPr lang="en-IN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33003" y="1954729"/>
            <a:ext cx="8229600" cy="2571525"/>
          </a:xfrm>
        </p:spPr>
        <p:txBody>
          <a:bodyPr>
            <a:noAutofit/>
          </a:bodyPr>
          <a:lstStyle/>
          <a:p>
            <a:r>
              <a:rPr lang="en-US" sz="2800" dirty="0" err="1"/>
              <a:t>Parabens</a:t>
            </a:r>
            <a:r>
              <a:rPr lang="en-US" sz="2800" dirty="0"/>
              <a:t> are the most widely used preservatives in personal care products.</a:t>
            </a:r>
          </a:p>
          <a:p>
            <a:r>
              <a:rPr lang="en-US" sz="2800" dirty="0"/>
              <a:t>They can cause a variety of reactions and allergies and cause skin irritation. Other issues like skin inflammation </a:t>
            </a:r>
            <a:r>
              <a:rPr lang="en-US" sz="2800" dirty="0" err="1"/>
              <a:t>characterised</a:t>
            </a:r>
            <a:r>
              <a:rPr lang="en-US" sz="2800" dirty="0"/>
              <a:t> by rashes, blisters, and burning skins are caused by </a:t>
            </a:r>
            <a:r>
              <a:rPr lang="en-US" sz="2800" dirty="0" err="1"/>
              <a:t>parabens</a:t>
            </a:r>
            <a:r>
              <a:rPr lang="en-US" sz="2800" dirty="0"/>
              <a:t>.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186357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/>
          <a:stretch/>
        </p:blipFill>
        <p:spPr bwMode="auto">
          <a:xfrm>
            <a:off x="1" y="-57370"/>
            <a:ext cx="9143998" cy="5335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63" y="742797"/>
            <a:ext cx="4457392" cy="8572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itchFamily="66" charset="0"/>
              </a:rPr>
              <a:t>Introducing…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t="26228" r="15206" b="6407"/>
          <a:stretch/>
        </p:blipFill>
        <p:spPr bwMode="auto">
          <a:xfrm>
            <a:off x="3543372" y="1303663"/>
            <a:ext cx="5845841" cy="3464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527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3" descr="C:\Users\kanwal.sharma\Desktop\Project Assure Natural\Indoor (All)\Group shot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87" b="15679"/>
          <a:stretch/>
        </p:blipFill>
        <p:spPr bwMode="auto">
          <a:xfrm>
            <a:off x="25647" y="-102832"/>
            <a:ext cx="9166630" cy="529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562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 descr="C:\Users\kanwal.sharma\Desktop\Project Assure Natural\Indoor (All)\1 (9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4" t="4966" b="8109"/>
          <a:stretch/>
        </p:blipFill>
        <p:spPr bwMode="auto">
          <a:xfrm>
            <a:off x="1" y="-205701"/>
            <a:ext cx="9143999" cy="553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486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1" y="-44576"/>
            <a:ext cx="9288532" cy="523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033463"/>
            <a:ext cx="8229600" cy="108356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/>
              <a:t>Ever wondered about the secret recipe for a glowing and beautiful skin?</a:t>
            </a:r>
          </a:p>
          <a:p>
            <a:pPr marL="0" indent="0" algn="ctr">
              <a:buNone/>
            </a:pPr>
            <a:endParaRPr lang="en-IN" sz="3600" dirty="0"/>
          </a:p>
        </p:txBody>
      </p:sp>
    </p:spTree>
    <p:extLst>
      <p:ext uri="{BB962C8B-B14F-4D97-AF65-F5344CB8AC3E}">
        <p14:creationId xmlns:p14="http://schemas.microsoft.com/office/powerpoint/2010/main" val="1588246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1" y="-44576"/>
            <a:ext cx="9288532" cy="523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5517"/>
            <a:ext cx="8229600" cy="41291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700" b="1" dirty="0"/>
              <a:t>Skin is the outer most layer of protection and most exposed part of the human body. </a:t>
            </a:r>
          </a:p>
          <a:p>
            <a:pPr marL="0" indent="0" algn="ctr">
              <a:buNone/>
            </a:pPr>
            <a:r>
              <a:rPr lang="en-US" sz="2700" b="1" dirty="0"/>
              <a:t>You may have a very rigorous regime of cleansing, </a:t>
            </a:r>
            <a:r>
              <a:rPr lang="en-US" sz="2700" b="1" dirty="0" err="1"/>
              <a:t>moisturising</a:t>
            </a:r>
            <a:r>
              <a:rPr lang="en-US" sz="2700" b="1" dirty="0"/>
              <a:t>, using night/day creams and sunscreens </a:t>
            </a:r>
          </a:p>
          <a:p>
            <a:pPr marL="0" indent="0" algn="ctr">
              <a:buNone/>
            </a:pPr>
            <a:r>
              <a:rPr lang="en-US" sz="2700" b="1" dirty="0"/>
              <a:t>But</a:t>
            </a:r>
          </a:p>
          <a:p>
            <a:pPr marL="0" indent="0" algn="ctr">
              <a:buNone/>
            </a:pPr>
            <a:r>
              <a:rPr lang="en-US" sz="2700" b="1" dirty="0"/>
              <a:t>Issues like dull skin, blackheads and lack of natural glow of the skin still remain and you keep on seeking the best solution for them…</a:t>
            </a:r>
          </a:p>
        </p:txBody>
      </p:sp>
    </p:spTree>
    <p:extLst>
      <p:ext uri="{BB962C8B-B14F-4D97-AF65-F5344CB8AC3E}">
        <p14:creationId xmlns:p14="http://schemas.microsoft.com/office/powerpoint/2010/main" val="2156728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1" y="-44576"/>
            <a:ext cx="9288532" cy="523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18356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b="1" dirty="0"/>
              <a:t>Make way for new </a:t>
            </a:r>
            <a:r>
              <a:rPr lang="en-US" sz="4000" b="1" dirty="0" smtClean="0"/>
              <a:t>skin, everyday</a:t>
            </a:r>
            <a:endParaRPr lang="en-IN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91630"/>
            <a:ext cx="8229600" cy="2667743"/>
          </a:xfrm>
        </p:spPr>
        <p:txBody>
          <a:bodyPr>
            <a:normAutofit/>
          </a:bodyPr>
          <a:lstStyle/>
          <a:p>
            <a:pPr algn="just"/>
            <a:r>
              <a:rPr lang="en-US" sz="2700" dirty="0"/>
              <a:t>Unclog pores from dirt, blackheads, dead skin and other surface impurities so that new, healthy skin may flourish.</a:t>
            </a:r>
          </a:p>
          <a:p>
            <a:pPr algn="just"/>
            <a:r>
              <a:rPr lang="en-US" sz="2700" dirty="0"/>
              <a:t>Exfoliating helps sluggish skin turn over its top dermal layer more often, so you can address a multitude of problems such as flakiness or excess sebum.</a:t>
            </a:r>
          </a:p>
          <a:p>
            <a:pPr algn="just"/>
            <a:endParaRPr lang="en-IN" sz="2700" dirty="0"/>
          </a:p>
        </p:txBody>
      </p:sp>
    </p:spTree>
    <p:extLst>
      <p:ext uri="{BB962C8B-B14F-4D97-AF65-F5344CB8AC3E}">
        <p14:creationId xmlns:p14="http://schemas.microsoft.com/office/powerpoint/2010/main" val="2132734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1" y="-44576"/>
            <a:ext cx="9288532" cy="523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C6F76F-B31B-42BF-9D05-73438AFE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0078"/>
            <a:ext cx="8229600" cy="857250"/>
          </a:xfrm>
        </p:spPr>
        <p:txBody>
          <a:bodyPr>
            <a:normAutofit/>
          </a:bodyPr>
          <a:lstStyle/>
          <a:p>
            <a:r>
              <a:rPr lang="en-IN" sz="4000" b="1" dirty="0" smtClean="0"/>
              <a:t>What is a Face Scrub </a:t>
            </a:r>
            <a:endParaRPr lang="en-IN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A882E8F-3BD2-46A0-8753-88832F98C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8756"/>
            <a:ext cx="8229600" cy="198881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IN" sz="2700" dirty="0"/>
              <a:t>A facial scrub uses small particles, beads, or substances to get rid of the old skin cells and make way for new ones in a process known as exfoliation.</a:t>
            </a:r>
          </a:p>
          <a:p>
            <a:pPr marL="0" indent="0" algn="just">
              <a:buNone/>
            </a:pPr>
            <a:endParaRPr lang="en-IN" sz="2700" dirty="0"/>
          </a:p>
          <a:p>
            <a:pPr marL="0" indent="0" algn="just">
              <a:buNone/>
            </a:pPr>
            <a:endParaRPr lang="en-IN" sz="2700" dirty="0"/>
          </a:p>
        </p:txBody>
      </p:sp>
    </p:spTree>
    <p:extLst>
      <p:ext uri="{BB962C8B-B14F-4D97-AF65-F5344CB8AC3E}">
        <p14:creationId xmlns:p14="http://schemas.microsoft.com/office/powerpoint/2010/main" val="45650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2" y="-44577"/>
            <a:ext cx="9288532" cy="5239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99707" y="447058"/>
            <a:ext cx="7554913" cy="857252"/>
          </a:xfrm>
        </p:spPr>
        <p:txBody>
          <a:bodyPr>
            <a:normAutofit/>
          </a:bodyPr>
          <a:lstStyle/>
          <a:p>
            <a:r>
              <a:rPr lang="en-IN" sz="3800" b="1" dirty="0"/>
              <a:t>What is Assure Natural 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712471" y="1225415"/>
            <a:ext cx="7574525" cy="1645893"/>
          </a:xfrm>
          <a:prstGeom prst="rect">
            <a:avLst/>
          </a:prstGeom>
        </p:spPr>
        <p:txBody>
          <a:bodyPr wrap="square" lIns="81624" tIns="40813" rIns="81624" bIns="40813">
            <a:spAutoFit/>
          </a:bodyPr>
          <a:lstStyle/>
          <a:p>
            <a:pPr algn="ctr"/>
            <a:r>
              <a:rPr lang="en-US" sz="2500" b="1" dirty="0"/>
              <a:t>Assure Natural is an advanced formulation natural personal care range. The products of this range are made with ethically-sourced natural ingredients keeping your body and the environment in mind.</a:t>
            </a:r>
            <a:endParaRPr lang="en-IN" sz="2500" b="1" dirty="0"/>
          </a:p>
        </p:txBody>
      </p:sp>
      <p:sp>
        <p:nvSpPr>
          <p:cNvPr id="7" name="AutoShape 16" descr="Want to look like a Korean actress? You'll need these natural ..."/>
          <p:cNvSpPr>
            <a:spLocks noChangeAspect="1" noChangeArrowheads="1"/>
          </p:cNvSpPr>
          <p:nvPr/>
        </p:nvSpPr>
        <p:spPr bwMode="auto">
          <a:xfrm>
            <a:off x="52880" y="-102394"/>
            <a:ext cx="253816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1624" tIns="40813" rIns="81624" bIns="40813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pic>
        <p:nvPicPr>
          <p:cNvPr id="1041" name="Picture 1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9" r="5043"/>
          <a:stretch/>
        </p:blipFill>
        <p:spPr bwMode="auto">
          <a:xfrm>
            <a:off x="-155326" y="3212342"/>
            <a:ext cx="2555776" cy="1988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5" descr="Tea Tree Leaf Png , Transparent Cartoon, Free Cliparts ...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89" r="5786" b="9466"/>
          <a:stretch/>
        </p:blipFill>
        <p:spPr bwMode="auto">
          <a:xfrm>
            <a:off x="8296700" y="875684"/>
            <a:ext cx="715841" cy="53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5" descr="Tea Tree Leaf Png , Transparent Cartoon, Free Cliparts ...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489" r="5786" b="9466"/>
          <a:stretch/>
        </p:blipFill>
        <p:spPr bwMode="auto">
          <a:xfrm>
            <a:off x="7512159" y="3024819"/>
            <a:ext cx="1659415" cy="123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5" descr="Tea Tree Leaf Png , Transparent Cartoon, Free Cliparts ...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489" r="5786" b="9466"/>
          <a:stretch/>
        </p:blipFill>
        <p:spPr bwMode="auto">
          <a:xfrm>
            <a:off x="8260593" y="1901203"/>
            <a:ext cx="396930" cy="2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5" descr="Tea Tree Leaf Png , Transparent Cartoon, Free Cliparts ...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489" r="5786" b="9466"/>
          <a:stretch/>
        </p:blipFill>
        <p:spPr bwMode="auto">
          <a:xfrm>
            <a:off x="3743553" y="3342559"/>
            <a:ext cx="1659415" cy="123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00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smtClean="0"/>
              <a:t>Assure Natural Charcoal Peel-Off Mask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MRP- Rs.310</a:t>
            </a:r>
          </a:p>
          <a:p>
            <a:r>
              <a:rPr lang="en-US" smtClean="0"/>
              <a:t>DP- 265</a:t>
            </a:r>
          </a:p>
          <a:p>
            <a:r>
              <a:rPr lang="en-US" smtClean="0"/>
              <a:t>BV- 159</a:t>
            </a:r>
          </a:p>
          <a:p>
            <a:r>
              <a:rPr lang="en-US" smtClean="0"/>
              <a:t>PV- 8.33</a:t>
            </a:r>
          </a:p>
          <a:p>
            <a:endParaRPr lang="en-IN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1" y="-44576"/>
            <a:ext cx="9288532" cy="523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21771" y="2366014"/>
            <a:ext cx="4796568" cy="634179"/>
          </a:xfrm>
          <a:prstGeom prst="rect">
            <a:avLst/>
          </a:prstGeom>
        </p:spPr>
        <p:txBody>
          <a:bodyPr wrap="none" lIns="125126" tIns="62563" rIns="125126" bIns="62563">
            <a:spAutoFit/>
          </a:bodyPr>
          <a:lstStyle/>
          <a:p>
            <a:r>
              <a:rPr lang="en-IN" sz="3300" b="1" dirty="0"/>
              <a:t>Assure Natural Face Scrub</a:t>
            </a:r>
          </a:p>
        </p:txBody>
      </p:sp>
      <p:pic>
        <p:nvPicPr>
          <p:cNvPr id="2050" name="Picture 2" descr="C:\Users\kanwal.sharma\Desktop\New folder (2)\Assure Natural_Face Scrub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5" b="10422"/>
          <a:stretch/>
        </p:blipFill>
        <p:spPr bwMode="auto">
          <a:xfrm>
            <a:off x="4090721" y="-160774"/>
            <a:ext cx="4368173" cy="514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074650" y="3025535"/>
            <a:ext cx="4570939" cy="1295899"/>
          </a:xfrm>
          <a:prstGeom prst="rect">
            <a:avLst/>
          </a:prstGeom>
        </p:spPr>
        <p:txBody>
          <a:bodyPr lIns="125126" tIns="62563" rIns="125126" bIns="62563">
            <a:spAutoFit/>
          </a:bodyPr>
          <a:lstStyle/>
          <a:p>
            <a:r>
              <a:rPr lang="en-IN" sz="1900" b="1" dirty="0"/>
              <a:t>MRP- Rs.310</a:t>
            </a:r>
          </a:p>
          <a:p>
            <a:r>
              <a:rPr lang="en-IN" sz="1900" b="1" dirty="0"/>
              <a:t>DP- 265</a:t>
            </a:r>
          </a:p>
          <a:p>
            <a:r>
              <a:rPr lang="en-IN" sz="1900" b="1" dirty="0"/>
              <a:t>BV- 159</a:t>
            </a:r>
          </a:p>
          <a:p>
            <a:r>
              <a:rPr lang="en-IN" sz="1900" b="1" dirty="0"/>
              <a:t>PV- 8.33</a:t>
            </a:r>
          </a:p>
        </p:txBody>
      </p:sp>
    </p:spTree>
    <p:extLst>
      <p:ext uri="{BB962C8B-B14F-4D97-AF65-F5344CB8AC3E}">
        <p14:creationId xmlns:p14="http://schemas.microsoft.com/office/powerpoint/2010/main" val="137441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1" y="-44576"/>
            <a:ext cx="9288532" cy="523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b="1" dirty="0"/>
              <a:t>Assure Natural Face Scrub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N" dirty="0" smtClean="0"/>
              <a:t>Assure Natural Face Scrub is enriched with the goodness of real papaya extract, that gently removes dead skin cells and leaves the skin soft, supple and radiant. </a:t>
            </a:r>
          </a:p>
          <a:p>
            <a:r>
              <a:rPr lang="en-IN" dirty="0" smtClean="0"/>
              <a:t>It is rich in anti-oxidants, clears skin pigmentation and reduces dark spots.</a:t>
            </a:r>
          </a:p>
          <a:p>
            <a:r>
              <a:rPr lang="en-IN" dirty="0" smtClean="0"/>
              <a:t> It slows down the ageing process by retaining the required moisture of the skin.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073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1" y="-44576"/>
            <a:ext cx="9288532" cy="523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933" y="5143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Exfoliation of the skin can prevent many skin problems</a:t>
            </a:r>
            <a:r>
              <a:rPr lang="en-IN" b="1" dirty="0" smtClean="0"/>
              <a:t>! 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933" y="1543064"/>
            <a:ext cx="8229600" cy="3120366"/>
          </a:xfrm>
        </p:spPr>
        <p:txBody>
          <a:bodyPr>
            <a:normAutofit fontScale="85000" lnSpcReduction="10000"/>
          </a:bodyPr>
          <a:lstStyle/>
          <a:p>
            <a:r>
              <a:rPr lang="en-IN" dirty="0" smtClean="0"/>
              <a:t>Removes dirt, dead skin and other impurities from the surface of the skin.</a:t>
            </a:r>
          </a:p>
          <a:p>
            <a:r>
              <a:rPr lang="en-IN" dirty="0" smtClean="0"/>
              <a:t>Promotes better absorption of other skincare products.</a:t>
            </a:r>
          </a:p>
          <a:p>
            <a:r>
              <a:rPr lang="en-IN" dirty="0" smtClean="0"/>
              <a:t>Reduces acne and breakouts.</a:t>
            </a:r>
          </a:p>
          <a:p>
            <a:r>
              <a:rPr lang="en-IN" dirty="0" smtClean="0"/>
              <a:t>Provides glow and improves texture of the skin.</a:t>
            </a:r>
          </a:p>
          <a:p>
            <a:r>
              <a:rPr lang="en-IN" dirty="0" smtClean="0"/>
              <a:t>Prevents premature ageing of the skin.</a:t>
            </a:r>
          </a:p>
          <a:p>
            <a:r>
              <a:rPr lang="en-IN" dirty="0" smtClean="0"/>
              <a:t>Prevents ingrown hair.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6961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1" y="-44576"/>
            <a:ext cx="9288532" cy="523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933" y="685815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IN" b="1" dirty="0"/>
              <a:t>Assure Natural Face Scrub is enriched with </a:t>
            </a:r>
            <a:r>
              <a:rPr lang="en-US" b="1" dirty="0"/>
              <a:t>Papaya </a:t>
            </a:r>
            <a:r>
              <a:rPr lang="en-US" b="1" dirty="0" smtClean="0"/>
              <a:t>extract </a:t>
            </a:r>
            <a:r>
              <a:rPr lang="en-US" b="1" dirty="0"/>
              <a:t>and Agar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502" y="1779662"/>
            <a:ext cx="6965660" cy="30449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/>
              <a:t>Papaya fruit extract helps to:</a:t>
            </a:r>
          </a:p>
          <a:p>
            <a:r>
              <a:rPr lang="en-IN" sz="2200" dirty="0"/>
              <a:t>Remove dead cells and other impurities present in the skin.</a:t>
            </a:r>
          </a:p>
          <a:p>
            <a:r>
              <a:rPr lang="en-IN" sz="2200" dirty="0"/>
              <a:t>Unclog pores and remove excess sebum.</a:t>
            </a:r>
            <a:endParaRPr lang="en-US" sz="2200" dirty="0"/>
          </a:p>
          <a:p>
            <a:r>
              <a:rPr lang="en-US" sz="2200" dirty="0"/>
              <a:t>Promote healing of sunburn.</a:t>
            </a:r>
          </a:p>
          <a:p>
            <a:r>
              <a:rPr lang="en-US" sz="2200" dirty="0"/>
              <a:t>Soothe irritated skin.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b="1" dirty="0"/>
              <a:t>Agar : </a:t>
            </a:r>
            <a:r>
              <a:rPr lang="en-US" sz="2200" dirty="0"/>
              <a:t>Softens and promotes moisture retention of the skin</a:t>
            </a:r>
          </a:p>
          <a:p>
            <a:endParaRPr lang="en-US" sz="2200" dirty="0"/>
          </a:p>
          <a:p>
            <a:endParaRPr lang="en-IN" sz="2200" dirty="0"/>
          </a:p>
        </p:txBody>
      </p:sp>
      <p:pic>
        <p:nvPicPr>
          <p:cNvPr id="8194" name="Picture 2" descr="Can Papaya Leaves Help to Prevent Dengue Fever?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00" b="89143" l="6543" r="96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5" t="10541" r="3899" b="7625"/>
          <a:stretch/>
        </p:blipFill>
        <p:spPr bwMode="auto">
          <a:xfrm>
            <a:off x="5942838" y="2160276"/>
            <a:ext cx="3193005" cy="209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73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 descr="C:\Users\kanwal.sharma\Desktop\Project Assure Natural\Outdoor (All)\Peel-Off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17" r="5747"/>
          <a:stretch/>
        </p:blipFill>
        <p:spPr bwMode="auto">
          <a:xfrm rot="16200000">
            <a:off x="1912178" y="-2122359"/>
            <a:ext cx="5339443" cy="919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619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1" y="-44576"/>
            <a:ext cx="9288532" cy="523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Beauty trends come and go, but face masks are here to stay. Peel-off face masks have multiple benefits.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859908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-46038"/>
            <a:ext cx="9291638" cy="523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94" y="771550"/>
            <a:ext cx="8229600" cy="857250"/>
          </a:xfrm>
        </p:spPr>
        <p:txBody>
          <a:bodyPr>
            <a:normAutofit/>
          </a:bodyPr>
          <a:lstStyle/>
          <a:p>
            <a:r>
              <a:rPr lang="en-IN" sz="4000" b="1" dirty="0" smtClean="0"/>
              <a:t>A proper face mask routine</a:t>
            </a:r>
            <a:endParaRPr lang="en-IN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994" y="2067694"/>
            <a:ext cx="8229600" cy="1443607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Get ready for a glowing skin </a:t>
            </a:r>
            <a:r>
              <a:rPr lang="en-US" b="1" dirty="0"/>
              <a:t>– </a:t>
            </a:r>
            <a:r>
              <a:rPr lang="en-US" b="1" dirty="0" smtClean="0"/>
              <a:t>A proper face mask routine will take you there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456174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-49213"/>
            <a:ext cx="9291638" cy="52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11510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b="1" dirty="0"/>
              <a:t>Why Are Face Masks so </a:t>
            </a:r>
            <a:r>
              <a:rPr lang="en-US" sz="4000" b="1" i="1" dirty="0" err="1"/>
              <a:t>Apeeling</a:t>
            </a:r>
            <a:r>
              <a:rPr lang="en-US" sz="4000" b="1" dirty="0"/>
              <a:t>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551" y="1203598"/>
            <a:ext cx="8518486" cy="339447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200" b="1" dirty="0"/>
              <a:t>Banish the “bad.”</a:t>
            </a:r>
            <a:endParaRPr lang="en-US" sz="2200" dirty="0"/>
          </a:p>
          <a:p>
            <a:pPr algn="just"/>
            <a:r>
              <a:rPr lang="en-US" sz="2200" dirty="0"/>
              <a:t>They are type of physical exfoliate, which means they remove the top layer of skin to slough away dead skin cells.</a:t>
            </a:r>
          </a:p>
          <a:p>
            <a:pPr algn="just"/>
            <a:endParaRPr lang="en-US" sz="2200" dirty="0"/>
          </a:p>
          <a:p>
            <a:pPr marL="0" indent="0" algn="just">
              <a:buNone/>
            </a:pPr>
            <a:r>
              <a:rPr lang="en-US" sz="2200" b="1" dirty="0"/>
              <a:t>Look younger, feel better.</a:t>
            </a:r>
            <a:endParaRPr lang="en-US" sz="2200" dirty="0"/>
          </a:p>
          <a:p>
            <a:pPr algn="just"/>
            <a:r>
              <a:rPr lang="en-US" sz="2200" dirty="0"/>
              <a:t>By visibly reducing pore size and revealing firmer skin.</a:t>
            </a:r>
          </a:p>
          <a:p>
            <a:pPr marL="0" indent="0" algn="just">
              <a:buNone/>
            </a:pPr>
            <a:endParaRPr lang="en-US" sz="2200" dirty="0"/>
          </a:p>
          <a:p>
            <a:pPr marL="0" indent="0" algn="just">
              <a:buNone/>
            </a:pPr>
            <a:r>
              <a:rPr lang="en-US" sz="2200" b="1" dirty="0"/>
              <a:t>Hydration:</a:t>
            </a:r>
          </a:p>
          <a:p>
            <a:pPr algn="just"/>
            <a:r>
              <a:rPr lang="en-US" sz="2200" dirty="0"/>
              <a:t>Peel-off masks lock the cleansing components while they penetrate the deeper layers of the skin</a:t>
            </a:r>
          </a:p>
          <a:p>
            <a:pPr algn="just"/>
            <a:endParaRPr lang="en-US" sz="2200" dirty="0"/>
          </a:p>
          <a:p>
            <a:pPr algn="just"/>
            <a:endParaRPr lang="en-IN" sz="2200" dirty="0"/>
          </a:p>
        </p:txBody>
      </p:sp>
    </p:spTree>
    <p:extLst>
      <p:ext uri="{BB962C8B-B14F-4D97-AF65-F5344CB8AC3E}">
        <p14:creationId xmlns:p14="http://schemas.microsoft.com/office/powerpoint/2010/main" val="23021636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-46038"/>
            <a:ext cx="9291638" cy="523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747" y="514379"/>
            <a:ext cx="8229600" cy="418311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sz="2400" b="1" dirty="0" smtClean="0"/>
          </a:p>
          <a:p>
            <a:pPr marL="0" indent="0" algn="just">
              <a:buNone/>
            </a:pPr>
            <a:r>
              <a:rPr lang="en-US" sz="2400" b="1" dirty="0" smtClean="0"/>
              <a:t>Shoo </a:t>
            </a:r>
            <a:r>
              <a:rPr lang="en-US" sz="2400" b="1" dirty="0"/>
              <a:t>away the shine.</a:t>
            </a:r>
          </a:p>
          <a:p>
            <a:pPr algn="just"/>
            <a:r>
              <a:rPr lang="en-US" sz="2400" dirty="0" smtClean="0"/>
              <a:t>Peel-off </a:t>
            </a:r>
            <a:r>
              <a:rPr lang="en-US" sz="2400" dirty="0"/>
              <a:t>masks can alleviate the issue by helping to absorb excess oil from your </a:t>
            </a:r>
            <a:r>
              <a:rPr lang="en-US" sz="2400" dirty="0" smtClean="0"/>
              <a:t>skin, by unclogging </a:t>
            </a:r>
            <a:r>
              <a:rPr lang="en-US" sz="2400" dirty="0"/>
              <a:t>and purifying your </a:t>
            </a:r>
            <a:r>
              <a:rPr lang="en-US" sz="2400" dirty="0" smtClean="0"/>
              <a:t>pores.</a:t>
            </a:r>
            <a:endParaRPr lang="en-US" sz="2400" dirty="0"/>
          </a:p>
          <a:p>
            <a:pPr marL="0" indent="0" algn="just">
              <a:buNone/>
            </a:pPr>
            <a:r>
              <a:rPr lang="en-US" sz="2400" b="1" dirty="0" smtClean="0"/>
              <a:t>Cooling </a:t>
            </a:r>
            <a:r>
              <a:rPr lang="en-US" sz="2400" b="1" dirty="0"/>
              <a:t>and soothing: </a:t>
            </a:r>
          </a:p>
          <a:p>
            <a:r>
              <a:rPr lang="en-US" sz="2400" dirty="0" smtClean="0"/>
              <a:t>They may help </a:t>
            </a:r>
            <a:r>
              <a:rPr lang="en-US" sz="2400" dirty="0"/>
              <a:t>reduce inflammation from particles in the </a:t>
            </a:r>
            <a:r>
              <a:rPr lang="en-US" sz="2400" dirty="0" smtClean="0"/>
              <a:t>air.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367475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1" y="-44576"/>
            <a:ext cx="9288532" cy="523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21770" y="2468882"/>
            <a:ext cx="4476790" cy="857250"/>
          </a:xfrm>
        </p:spPr>
        <p:txBody>
          <a:bodyPr>
            <a:noAutofit/>
          </a:bodyPr>
          <a:lstStyle/>
          <a:p>
            <a:r>
              <a:rPr lang="en-IN" sz="3300" b="1" dirty="0"/>
              <a:t>Assure Natural Charcoal Peel-Off Mask</a:t>
            </a:r>
          </a:p>
        </p:txBody>
      </p:sp>
      <p:pic>
        <p:nvPicPr>
          <p:cNvPr id="3074" name="Picture 2" descr="C:\Users\kanwal.sharma\Desktop\New folder (2)\Assure Natural_Charcoal Peel-off Mask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3" b="8063"/>
          <a:stretch/>
        </p:blipFill>
        <p:spPr bwMode="auto">
          <a:xfrm>
            <a:off x="3898210" y="3817"/>
            <a:ext cx="4440573" cy="514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951497" y="2880356"/>
            <a:ext cx="1901507" cy="1295899"/>
          </a:xfrm>
          <a:prstGeom prst="rect">
            <a:avLst/>
          </a:prstGeom>
        </p:spPr>
        <p:txBody>
          <a:bodyPr wrap="square" lIns="125126" tIns="62563" rIns="125126" bIns="62563">
            <a:spAutoFit/>
          </a:bodyPr>
          <a:lstStyle/>
          <a:p>
            <a:r>
              <a:rPr lang="en-IN" sz="1900" b="1" dirty="0"/>
              <a:t>MRP- </a:t>
            </a:r>
            <a:r>
              <a:rPr lang="en-IN" sz="1900" b="1" dirty="0" err="1"/>
              <a:t>Rs</a:t>
            </a:r>
            <a:r>
              <a:rPr lang="en-IN" sz="1900" b="1" dirty="0"/>
              <a:t>. 285</a:t>
            </a:r>
          </a:p>
          <a:p>
            <a:r>
              <a:rPr lang="en-IN" sz="1900" b="1" dirty="0"/>
              <a:t>DP-  245</a:t>
            </a:r>
          </a:p>
          <a:p>
            <a:r>
              <a:rPr lang="en-IN" sz="1900" b="1" dirty="0"/>
              <a:t>BV- 147.06</a:t>
            </a:r>
          </a:p>
          <a:p>
            <a:r>
              <a:rPr lang="en-IN" sz="1900" b="1" dirty="0"/>
              <a:t>PV- 8.17</a:t>
            </a:r>
          </a:p>
        </p:txBody>
      </p:sp>
    </p:spTree>
    <p:extLst>
      <p:ext uri="{BB962C8B-B14F-4D97-AF65-F5344CB8AC3E}">
        <p14:creationId xmlns:p14="http://schemas.microsoft.com/office/powerpoint/2010/main" val="412839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18" b="6992"/>
          <a:stretch/>
        </p:blipFill>
        <p:spPr bwMode="auto">
          <a:xfrm>
            <a:off x="-45171" y="1"/>
            <a:ext cx="9191802" cy="521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smtClean="0">
                <a:solidFill>
                  <a:schemeClr val="bg2">
                    <a:lumMod val="90000"/>
                  </a:schemeClr>
                </a:solidFill>
              </a:rPr>
              <a:t>Why do we need Assure Natural </a:t>
            </a:r>
            <a:endParaRPr lang="en-IN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4" y="1260176"/>
            <a:ext cx="8229601" cy="2957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b="1" dirty="0">
                <a:solidFill>
                  <a:schemeClr val="bg2">
                    <a:lumMod val="90000"/>
                  </a:schemeClr>
                </a:solidFill>
              </a:rPr>
              <a:t>We have </a:t>
            </a:r>
            <a:r>
              <a:rPr lang="en-US" sz="2700" b="1" dirty="0" err="1">
                <a:solidFill>
                  <a:schemeClr val="bg2">
                    <a:lumMod val="90000"/>
                  </a:schemeClr>
                </a:solidFill>
              </a:rPr>
              <a:t>realised</a:t>
            </a:r>
            <a:r>
              <a:rPr lang="en-US" sz="2700" b="1" dirty="0">
                <a:solidFill>
                  <a:schemeClr val="bg2">
                    <a:lumMod val="90000"/>
                  </a:schemeClr>
                </a:solidFill>
              </a:rPr>
              <a:t> that we humans are connected with nature and to live a holistically healthy life we have to care for:</a:t>
            </a:r>
          </a:p>
          <a:p>
            <a:r>
              <a:rPr lang="en-US" sz="2200" b="1" dirty="0">
                <a:solidFill>
                  <a:schemeClr val="bg2">
                    <a:lumMod val="90000"/>
                  </a:schemeClr>
                </a:solidFill>
              </a:rPr>
              <a:t>The planet</a:t>
            </a:r>
          </a:p>
          <a:p>
            <a:r>
              <a:rPr lang="en-US" sz="2200" b="1" dirty="0">
                <a:solidFill>
                  <a:schemeClr val="bg2">
                    <a:lumMod val="90000"/>
                  </a:schemeClr>
                </a:solidFill>
              </a:rPr>
              <a:t>All beautiful creatures</a:t>
            </a:r>
          </a:p>
          <a:p>
            <a:r>
              <a:rPr lang="en-US" sz="2200" b="1" dirty="0">
                <a:solidFill>
                  <a:schemeClr val="bg2">
                    <a:lumMod val="90000"/>
                  </a:schemeClr>
                </a:solidFill>
              </a:rPr>
              <a:t>Our “SELF” </a:t>
            </a:r>
          </a:p>
          <a:p>
            <a:endParaRPr lang="en-US" sz="2700" b="1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0515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1" y="-44576"/>
            <a:ext cx="9288532" cy="523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2946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IN" b="1" dirty="0"/>
              <a:t>Assure Natural Charcoal Peel-Off Mask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0196"/>
            <a:ext cx="8229600" cy="3394473"/>
          </a:xfrm>
        </p:spPr>
        <p:txBody>
          <a:bodyPr>
            <a:normAutofit lnSpcReduction="10000"/>
          </a:bodyPr>
          <a:lstStyle/>
          <a:p>
            <a:r>
              <a:rPr lang="en-IN" dirty="0" smtClean="0"/>
              <a:t>Assure Natural Charcoal Peel-Off Mask is a detoxifying and skin-brightening formula.</a:t>
            </a:r>
          </a:p>
          <a:p>
            <a:r>
              <a:rPr lang="en-IN" dirty="0" smtClean="0"/>
              <a:t>It helps to pull out blackheads, dead skin, excess oil and improves the skin’s tone while adding youthful radiance. </a:t>
            </a:r>
          </a:p>
          <a:p>
            <a:r>
              <a:rPr lang="en-IN" dirty="0" smtClean="0"/>
              <a:t>It also repairs skin damage and increases hydration.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7976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1" y="-44576"/>
            <a:ext cx="9288532" cy="523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/>
            </a:r>
            <a:br>
              <a:rPr lang="en-IN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514" y="1851670"/>
            <a:ext cx="7796508" cy="106299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N" sz="2700" b="1" dirty="0"/>
              <a:t>Assure Natural Charcoal Peel-Off Mask</a:t>
            </a:r>
            <a:br>
              <a:rPr lang="en-IN" sz="2700" b="1" dirty="0"/>
            </a:br>
            <a:r>
              <a:rPr lang="en-IN" sz="2700" b="1" dirty="0"/>
              <a:t>is enriched with </a:t>
            </a:r>
            <a:r>
              <a:rPr lang="en-US" sz="2700" b="1" dirty="0"/>
              <a:t>Bamboo Charcoal Powder and Diamond Powder</a:t>
            </a:r>
          </a:p>
        </p:txBody>
      </p:sp>
    </p:spTree>
    <p:extLst>
      <p:ext uri="{BB962C8B-B14F-4D97-AF65-F5344CB8AC3E}">
        <p14:creationId xmlns:p14="http://schemas.microsoft.com/office/powerpoint/2010/main" val="314106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1" y="-44576"/>
            <a:ext cx="9288532" cy="523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41"/>
            <a:ext cx="8229600" cy="857250"/>
          </a:xfrm>
        </p:spPr>
        <p:txBody>
          <a:bodyPr>
            <a:normAutofit/>
          </a:bodyPr>
          <a:lstStyle/>
          <a:p>
            <a:r>
              <a:rPr lang="en-IN" sz="4000" b="1" dirty="0" smtClean="0"/>
              <a:t>Benefits of key ingredients </a:t>
            </a:r>
            <a:endParaRPr lang="en-IN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74" y="3014631"/>
            <a:ext cx="6280430" cy="18514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Diamond Powder:</a:t>
            </a:r>
          </a:p>
          <a:p>
            <a:r>
              <a:rPr lang="en-US" sz="2000" dirty="0" smtClean="0"/>
              <a:t>Evens out skin tone and improves complexion</a:t>
            </a:r>
          </a:p>
          <a:p>
            <a:r>
              <a:rPr lang="en-US" sz="2000" dirty="0" smtClean="0"/>
              <a:t>Exfoliates dead skin cells and hydrates the skin </a:t>
            </a:r>
          </a:p>
          <a:p>
            <a:r>
              <a:rPr lang="en-US" sz="2000" dirty="0" smtClean="0"/>
              <a:t>Prevents skin ageing</a:t>
            </a:r>
            <a:endParaRPr lang="en-IN" sz="2000" dirty="0"/>
          </a:p>
        </p:txBody>
      </p:sp>
      <p:sp>
        <p:nvSpPr>
          <p:cNvPr id="4" name="Rectangle 3"/>
          <p:cNvSpPr/>
          <p:nvPr/>
        </p:nvSpPr>
        <p:spPr>
          <a:xfrm>
            <a:off x="2743141" y="1148472"/>
            <a:ext cx="6160368" cy="1665231"/>
          </a:xfrm>
          <a:prstGeom prst="rect">
            <a:avLst/>
          </a:prstGeom>
        </p:spPr>
        <p:txBody>
          <a:bodyPr wrap="square" lIns="125126" tIns="62563" rIns="125126" bIns="62563">
            <a:spAutoFit/>
          </a:bodyPr>
          <a:lstStyle/>
          <a:p>
            <a:r>
              <a:rPr lang="en-US" sz="2000" b="1" dirty="0"/>
              <a:t>Bamboo Charcoal Powder:</a:t>
            </a:r>
          </a:p>
          <a:p>
            <a:pPr marL="245475" indent="-245475">
              <a:buFont typeface="Arial" pitchFamily="34" charset="0"/>
              <a:buChar char="•"/>
            </a:pPr>
            <a:r>
              <a:rPr lang="en-US" sz="2000" dirty="0"/>
              <a:t>Removes impurities from the skin and reduces acne</a:t>
            </a:r>
          </a:p>
          <a:p>
            <a:pPr marL="245475" indent="-245475">
              <a:buFont typeface="Arial" pitchFamily="34" charset="0"/>
              <a:buChar char="•"/>
            </a:pPr>
            <a:r>
              <a:rPr lang="en-US" sz="2000" dirty="0"/>
              <a:t>Improves and increases skin hydration and repairs skin damage</a:t>
            </a:r>
          </a:p>
          <a:p>
            <a:pPr marL="245475" indent="-245475">
              <a:buFont typeface="Arial" pitchFamily="34" charset="0"/>
              <a:buChar char="•"/>
            </a:pPr>
            <a:r>
              <a:rPr lang="en-US" sz="2000" dirty="0"/>
              <a:t>Enhances overall skin complexion</a:t>
            </a:r>
          </a:p>
        </p:txBody>
      </p:sp>
      <p:pic>
        <p:nvPicPr>
          <p:cNvPr id="9218" name="Picture 2" descr="Buy Bamboo Activated Charcoal 100 Gms Online on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5854"/>
            <a:ext cx="2743142" cy="211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iamonds White Background Stock Photo - Download Image Now - iStoc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4" t="23339" r="11681" b="25394"/>
          <a:stretch/>
        </p:blipFill>
        <p:spPr bwMode="auto">
          <a:xfrm>
            <a:off x="6400859" y="3033252"/>
            <a:ext cx="2502650" cy="121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40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22" name="Picture 2" descr="C:\Users\kanwal.sharma\Desktop\Project Assure Natural\Outdoor (All)\Suncreen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659"/>
          <a:stretch/>
        </p:blipFill>
        <p:spPr bwMode="auto">
          <a:xfrm>
            <a:off x="-40046" y="36"/>
            <a:ext cx="9166543" cy="518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6580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1" y="-44576"/>
            <a:ext cx="9288532" cy="523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544" y="699542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IN" b="1" dirty="0"/>
              <a:t>Sun, </a:t>
            </a:r>
            <a:r>
              <a:rPr lang="en-IN" b="1" dirty="0" smtClean="0"/>
              <a:t>skin</a:t>
            </a:r>
            <a:r>
              <a:rPr lang="en-IN" b="1" dirty="0"/>
              <a:t>, and </a:t>
            </a:r>
            <a:r>
              <a:rPr lang="en-IN" b="1" dirty="0" smtClean="0"/>
              <a:t>sunscreen</a:t>
            </a:r>
            <a:r>
              <a:rPr lang="en-IN" b="1" dirty="0"/>
              <a:t/>
            </a:r>
            <a:br>
              <a:rPr lang="en-IN" b="1" dirty="0"/>
            </a:b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7693"/>
            <a:ext cx="8229600" cy="252692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We all enjoy spending time in the sun. </a:t>
            </a:r>
          </a:p>
          <a:p>
            <a:r>
              <a:rPr lang="en-US" sz="2800" dirty="0" smtClean="0"/>
              <a:t>Few consequences,  besides sunburns, of overexposure to the sun are early skin ageing, skin cancer, and other skin problems. 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8623871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1" y="-44576"/>
            <a:ext cx="9288532" cy="523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0078"/>
            <a:ext cx="8229600" cy="857250"/>
          </a:xfrm>
        </p:spPr>
        <p:txBody>
          <a:bodyPr>
            <a:normAutofit/>
          </a:bodyPr>
          <a:lstStyle/>
          <a:p>
            <a:r>
              <a:rPr lang="en-IN" sz="4000" b="1" dirty="0" smtClean="0"/>
              <a:t>How to detect sun damage?</a:t>
            </a:r>
            <a:endParaRPr lang="en-IN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258" y="1645933"/>
            <a:ext cx="8229600" cy="25717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/>
              <a:t>Wrinkles</a:t>
            </a:r>
            <a:r>
              <a:rPr lang="en-US" sz="2400" dirty="0" smtClean="0"/>
              <a:t>: Associated </a:t>
            </a:r>
            <a:r>
              <a:rPr lang="en-US" sz="2400" dirty="0"/>
              <a:t>with natural </a:t>
            </a:r>
            <a:r>
              <a:rPr lang="en-US" sz="2400" dirty="0" smtClean="0"/>
              <a:t>ageing</a:t>
            </a:r>
            <a:r>
              <a:rPr lang="en-US" sz="2400" dirty="0"/>
              <a:t>. However, UV rays from the sun can actually cause up to 90% of skin </a:t>
            </a:r>
            <a:r>
              <a:rPr lang="en-US" sz="2400" dirty="0" smtClean="0"/>
              <a:t>ageing</a:t>
            </a:r>
            <a:r>
              <a:rPr lang="en-US" sz="2400" dirty="0"/>
              <a:t>. </a:t>
            </a:r>
          </a:p>
          <a:p>
            <a:pPr marL="0" indent="0">
              <a:buNone/>
            </a:pPr>
            <a:r>
              <a:rPr lang="en-US" sz="2400" b="1" dirty="0" smtClean="0"/>
              <a:t>Age spots</a:t>
            </a:r>
            <a:r>
              <a:rPr lang="en-US" sz="2400" dirty="0" smtClean="0"/>
              <a:t>: They’re </a:t>
            </a:r>
            <a:r>
              <a:rPr lang="en-US" sz="2400" dirty="0"/>
              <a:t>actually areas of extra pigmentation that result from overexposure to the sun</a:t>
            </a:r>
          </a:p>
          <a:p>
            <a:pPr marL="0" indent="0">
              <a:buNone/>
            </a:pPr>
            <a:r>
              <a:rPr lang="en-US" sz="2400" b="1" dirty="0" smtClean="0"/>
              <a:t>Red-brown patches</a:t>
            </a:r>
            <a:r>
              <a:rPr lang="en-US" sz="2400" dirty="0" smtClean="0"/>
              <a:t>: Include </a:t>
            </a:r>
            <a:r>
              <a:rPr lang="en-US" sz="2400" dirty="0"/>
              <a:t>red-brown patches of scaly skin. </a:t>
            </a:r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28334734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1" y="-44576"/>
            <a:ext cx="9288532" cy="523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b="1" dirty="0" smtClean="0"/>
              <a:t>What else are the signs?</a:t>
            </a:r>
            <a:endParaRPr lang="en-IN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Sagging </a:t>
            </a:r>
            <a:r>
              <a:rPr lang="en-US" sz="2800" b="1" dirty="0" smtClean="0"/>
              <a:t>neck</a:t>
            </a:r>
            <a:r>
              <a:rPr lang="en-US" sz="2800" dirty="0"/>
              <a:t>: Besides the </a:t>
            </a:r>
            <a:r>
              <a:rPr lang="en-US" sz="2800" dirty="0" smtClean="0"/>
              <a:t>face</a:t>
            </a:r>
            <a:r>
              <a:rPr lang="en-US" sz="2800" dirty="0"/>
              <a:t>, sun exposure can also damage the skin around </a:t>
            </a:r>
            <a:r>
              <a:rPr lang="en-US" sz="2800" dirty="0" smtClean="0"/>
              <a:t>the neck </a:t>
            </a:r>
            <a:r>
              <a:rPr lang="en-US" sz="2800" dirty="0"/>
              <a:t>and </a:t>
            </a:r>
            <a:r>
              <a:rPr lang="en-US" sz="2800" dirty="0" smtClean="0"/>
              <a:t>make the </a:t>
            </a:r>
            <a:r>
              <a:rPr lang="en-US" sz="2800" dirty="0"/>
              <a:t>neck skin </a:t>
            </a:r>
            <a:r>
              <a:rPr lang="en-US" sz="2800" dirty="0" smtClean="0"/>
              <a:t>appear saggy </a:t>
            </a:r>
            <a:r>
              <a:rPr lang="en-US" sz="2800" dirty="0"/>
              <a:t>and loose.</a:t>
            </a:r>
          </a:p>
          <a:p>
            <a:pPr marL="0" indent="0">
              <a:buNone/>
            </a:pPr>
            <a:r>
              <a:rPr lang="en-US" sz="2800" b="1" dirty="0"/>
              <a:t>Chapped </a:t>
            </a:r>
            <a:r>
              <a:rPr lang="en-US" sz="2800" b="1" dirty="0" smtClean="0"/>
              <a:t>lips</a:t>
            </a:r>
            <a:r>
              <a:rPr lang="en-US" sz="2800" dirty="0"/>
              <a:t>: UV rays can lead to chapped, dry, and scaly lips, affecting mainly the lower lip. </a:t>
            </a:r>
          </a:p>
          <a:p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129934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-46038"/>
            <a:ext cx="9291638" cy="523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Two types of ultraviolet radiation, namely UVA and UVB, cause damage to the skin.</a:t>
            </a:r>
          </a:p>
          <a:p>
            <a:pPr marL="0" indent="0" algn="ctr">
              <a:buNone/>
            </a:pPr>
            <a:r>
              <a:rPr lang="en-US" sz="2400" dirty="0"/>
              <a:t>And these rays come in contact with your skin throughout the year, even when it’s cloudy or when you’re indoors.</a:t>
            </a:r>
          </a:p>
          <a:p>
            <a:pPr marL="0" indent="0" algn="ctr">
              <a:buNone/>
            </a:pPr>
            <a:r>
              <a:rPr lang="en-US" sz="2400" dirty="0"/>
              <a:t>Hence, </a:t>
            </a:r>
            <a:endParaRPr lang="en-US" sz="2400" dirty="0" smtClean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 smtClean="0"/>
              <a:t>A </a:t>
            </a:r>
            <a:r>
              <a:rPr lang="en-US" sz="2400" dirty="0"/>
              <a:t>broad-spectrum sunscreen with SPF is required!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23908802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at Does the SPF Number Mean on Sunscreen? | Arizona Oncolog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1" r="13322"/>
          <a:stretch/>
        </p:blipFill>
        <p:spPr bwMode="auto">
          <a:xfrm>
            <a:off x="0" y="-3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So what is SPF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/>
              <a:t>SPF or </a:t>
            </a:r>
            <a:r>
              <a:rPr lang="en-US" b="1" dirty="0"/>
              <a:t>Sun Protection Factor </a:t>
            </a:r>
            <a:r>
              <a:rPr lang="en-US" dirty="0"/>
              <a:t>is a measure of how much UV radiation is required to burn your protected skin as compared to the amount required by UV rays to burn your unprotected skin.</a:t>
            </a:r>
          </a:p>
          <a:p>
            <a:pPr marL="0" indent="0" algn="just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603855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-46038"/>
            <a:ext cx="9291638" cy="523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b="1" dirty="0" smtClean="0"/>
              <a:t>How SPF works?</a:t>
            </a:r>
            <a:endParaRPr lang="en-IN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sz="2700" dirty="0"/>
              <a:t>UVA rays seep into the skin and reach its dermal layers. SPF in sunscreen absorbs or reflects these rays to protect the skin</a:t>
            </a:r>
            <a:r>
              <a:rPr lang="en-US" sz="2700" dirty="0" smtClean="0"/>
              <a:t>.</a:t>
            </a:r>
            <a:endParaRPr lang="en-US" sz="27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301721"/>
            <a:ext cx="4572000" cy="220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916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2" cy="5160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34460"/>
            <a:ext cx="8229601" cy="169562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r>
              <a:rPr lang="en-US" sz="3300" b="1" dirty="0"/>
              <a:t>So, </a:t>
            </a:r>
          </a:p>
          <a:p>
            <a:pPr marL="0" indent="0" algn="ctr">
              <a:buNone/>
            </a:pPr>
            <a:r>
              <a:rPr lang="en-US" sz="3300" b="1" dirty="0"/>
              <a:t>Personal care enthusiasts are rooting for products which are good for them and the environment as well</a:t>
            </a:r>
          </a:p>
          <a:p>
            <a:pPr marL="0" indent="0" algn="ctr">
              <a:buNone/>
            </a:pPr>
            <a:endParaRPr lang="en-IN" sz="2200" b="1" dirty="0"/>
          </a:p>
        </p:txBody>
      </p:sp>
    </p:spTree>
    <p:extLst>
      <p:ext uri="{BB962C8B-B14F-4D97-AF65-F5344CB8AC3E}">
        <p14:creationId xmlns:p14="http://schemas.microsoft.com/office/powerpoint/2010/main" val="36154999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1" y="-44576"/>
            <a:ext cx="9288532" cy="523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58" y="2146621"/>
            <a:ext cx="3946486" cy="857250"/>
          </a:xfrm>
        </p:spPr>
        <p:txBody>
          <a:bodyPr>
            <a:noAutofit/>
          </a:bodyPr>
          <a:lstStyle/>
          <a:p>
            <a:r>
              <a:rPr lang="en-IN" b="1" dirty="0" smtClean="0"/>
              <a:t>Assure Natural Sunscreen SPF-40+</a:t>
            </a:r>
            <a:endParaRPr lang="en-IN" b="1" dirty="0"/>
          </a:p>
        </p:txBody>
      </p:sp>
      <p:pic>
        <p:nvPicPr>
          <p:cNvPr id="2050" name="Picture 2" descr="C:\Users\kanwal.sharma\Desktop\New folder (2)\Assure Natural_Sunscreen SPF 40+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4" b="9552"/>
          <a:stretch/>
        </p:blipFill>
        <p:spPr bwMode="auto">
          <a:xfrm>
            <a:off x="3097637" y="56634"/>
            <a:ext cx="4312892" cy="508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145658" y="3086094"/>
            <a:ext cx="2565340" cy="1295899"/>
          </a:xfrm>
          <a:prstGeom prst="rect">
            <a:avLst/>
          </a:prstGeom>
        </p:spPr>
        <p:txBody>
          <a:bodyPr wrap="square" lIns="125126" tIns="62563" rIns="125126" bIns="62563">
            <a:spAutoFit/>
          </a:bodyPr>
          <a:lstStyle/>
          <a:p>
            <a:r>
              <a:rPr lang="en-IN" sz="1900" b="1" dirty="0"/>
              <a:t>MRP- </a:t>
            </a:r>
            <a:r>
              <a:rPr lang="en-IN" sz="1900" b="1" dirty="0" err="1"/>
              <a:t>Rs</a:t>
            </a:r>
            <a:r>
              <a:rPr lang="en-IN" sz="1900" b="1" dirty="0"/>
              <a:t> 510.00</a:t>
            </a:r>
          </a:p>
          <a:p>
            <a:r>
              <a:rPr lang="en-IN" sz="1900" b="1" dirty="0"/>
              <a:t>DP-  435</a:t>
            </a:r>
          </a:p>
          <a:p>
            <a:r>
              <a:rPr lang="en-IN" sz="1900" b="1" dirty="0"/>
              <a:t>BV- 261</a:t>
            </a:r>
          </a:p>
          <a:p>
            <a:r>
              <a:rPr lang="en-IN" sz="1900" b="1" dirty="0"/>
              <a:t>PV- 14.50</a:t>
            </a:r>
          </a:p>
        </p:txBody>
      </p:sp>
    </p:spTree>
    <p:extLst>
      <p:ext uri="{BB962C8B-B14F-4D97-AF65-F5344CB8AC3E}">
        <p14:creationId xmlns:p14="http://schemas.microsoft.com/office/powerpoint/2010/main" val="117540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1" y="-44576"/>
            <a:ext cx="9288532" cy="523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Assure Natural Sunscreen SPF-40+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en-US" dirty="0" smtClean="0"/>
              <a:t>It is a hydrating, softening, and non-greasy daily sun-care cream with SPF 40+. </a:t>
            </a:r>
          </a:p>
          <a:p>
            <a:pPr algn="just"/>
            <a:r>
              <a:rPr lang="en-US" dirty="0" smtClean="0"/>
              <a:t>It protects against harmful UVA and UVB rays that causes tanning and sunburns </a:t>
            </a:r>
          </a:p>
          <a:p>
            <a:pPr algn="just"/>
            <a:r>
              <a:rPr lang="en-IN" dirty="0" smtClean="0"/>
              <a:t>Prevents premature ageing or skin ageing and protects the skin proteins from damages</a:t>
            </a:r>
          </a:p>
          <a:p>
            <a:pPr algn="just"/>
            <a:r>
              <a:rPr lang="en-US" dirty="0"/>
              <a:t>It is enriched with marshmallow and olive extracts that balance the skin and gives it a shine-free finish.</a:t>
            </a:r>
          </a:p>
          <a:p>
            <a:pPr algn="just"/>
            <a:endParaRPr lang="en-IN" dirty="0" smtClean="0"/>
          </a:p>
          <a:p>
            <a:pPr algn="just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7960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1" y="-44576"/>
            <a:ext cx="9288532" cy="523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491" y="1632274"/>
            <a:ext cx="8229600" cy="188594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300" b="1" dirty="0"/>
              <a:t>Assure Natural Sunscreen SPF-40+ is enriched with </a:t>
            </a:r>
          </a:p>
          <a:p>
            <a:pPr marL="0" indent="0" algn="ctr">
              <a:buNone/>
            </a:pPr>
            <a:r>
              <a:rPr lang="en-US" sz="3300" b="1" dirty="0"/>
              <a:t>Marshmallow &amp;</a:t>
            </a:r>
          </a:p>
          <a:p>
            <a:pPr marL="0" indent="0" algn="ctr">
              <a:buNone/>
            </a:pPr>
            <a:r>
              <a:rPr lang="en-US" sz="3300" b="1" dirty="0"/>
              <a:t>Olive extracts</a:t>
            </a:r>
          </a:p>
        </p:txBody>
      </p:sp>
    </p:spTree>
    <p:extLst>
      <p:ext uri="{BB962C8B-B14F-4D97-AF65-F5344CB8AC3E}">
        <p14:creationId xmlns:p14="http://schemas.microsoft.com/office/powerpoint/2010/main" val="71700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1" y="-102832"/>
            <a:ext cx="9288532" cy="523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272" y="617248"/>
            <a:ext cx="8229600" cy="857250"/>
          </a:xfrm>
        </p:spPr>
        <p:txBody>
          <a:bodyPr>
            <a:normAutofit/>
          </a:bodyPr>
          <a:lstStyle/>
          <a:p>
            <a:r>
              <a:rPr lang="en-US" sz="3300" b="1" dirty="0"/>
              <a:t>Marshmallow </a:t>
            </a:r>
            <a:r>
              <a:rPr lang="en-US" dirty="0"/>
              <a:t>r</a:t>
            </a:r>
            <a:r>
              <a:rPr lang="en-US" sz="3300" b="1" dirty="0"/>
              <a:t>oot </a:t>
            </a:r>
            <a:r>
              <a:rPr lang="en-US" dirty="0" smtClean="0"/>
              <a:t>e</a:t>
            </a:r>
            <a:r>
              <a:rPr lang="en-US" sz="3300" b="1" dirty="0"/>
              <a:t>xtracts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0676" y="2983225"/>
            <a:ext cx="5435920" cy="1234233"/>
          </a:xfrm>
        </p:spPr>
        <p:txBody>
          <a:bodyPr>
            <a:noAutofit/>
          </a:bodyPr>
          <a:lstStyle/>
          <a:p>
            <a:pPr algn="just"/>
            <a:r>
              <a:rPr lang="en-US" sz="2700" dirty="0"/>
              <a:t>The roots of the marshmallow plant secrete mucilage, which helps to soften the skin, reduces swelling, and kills bacteria.</a:t>
            </a:r>
          </a:p>
        </p:txBody>
      </p:sp>
      <p:pic>
        <p:nvPicPr>
          <p:cNvPr id="4098" name="Picture 2" descr="Marshmallow Root Extract - PureNature NZ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" t="34303" r="5916" b="33395"/>
          <a:stretch/>
        </p:blipFill>
        <p:spPr bwMode="auto">
          <a:xfrm>
            <a:off x="-144532" y="3188962"/>
            <a:ext cx="3476553" cy="137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5119" y="1851671"/>
            <a:ext cx="7989228" cy="1372843"/>
          </a:xfrm>
          <a:prstGeom prst="rect">
            <a:avLst/>
          </a:prstGeom>
        </p:spPr>
        <p:txBody>
          <a:bodyPr wrap="square" lIns="125126" tIns="62563" rIns="125126" bIns="62563">
            <a:spAutoFit/>
          </a:bodyPr>
          <a:lstStyle/>
          <a:p>
            <a:pPr marL="469224" indent="-469224" algn="just">
              <a:buFont typeface="Arial" pitchFamily="34" charset="0"/>
              <a:buChar char="•"/>
            </a:pPr>
            <a:r>
              <a:rPr lang="en-US" sz="2700" dirty="0"/>
              <a:t>Provide relief from itching, swelling, redness, and chaffing due to its emollient and soothing properties.</a:t>
            </a:r>
          </a:p>
        </p:txBody>
      </p:sp>
    </p:spTree>
    <p:extLst>
      <p:ext uri="{BB962C8B-B14F-4D97-AF65-F5344CB8AC3E}">
        <p14:creationId xmlns:p14="http://schemas.microsoft.com/office/powerpoint/2010/main" val="217768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1" y="-44576"/>
            <a:ext cx="9288532" cy="523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2946"/>
            <a:ext cx="8229600" cy="857250"/>
          </a:xfrm>
        </p:spPr>
        <p:txBody>
          <a:bodyPr>
            <a:normAutofit/>
          </a:bodyPr>
          <a:lstStyle/>
          <a:p>
            <a:r>
              <a:rPr lang="en-IN" sz="3300" b="1" dirty="0"/>
              <a:t>Benefits of Olive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770" y="1645933"/>
            <a:ext cx="7507949" cy="17487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dirty="0"/>
              <a:t>Prevents the oxidative damage involved in the formation of wrinkles and in skin hyper-proliferation and dryness.</a:t>
            </a:r>
          </a:p>
        </p:txBody>
      </p:sp>
      <p:pic>
        <p:nvPicPr>
          <p:cNvPr id="3074" name="Picture 2" descr="जैतून तेल के फायदे व नुकसान | Jaitun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 t="19620"/>
          <a:stretch/>
        </p:blipFill>
        <p:spPr bwMode="auto">
          <a:xfrm>
            <a:off x="5534557" y="2571750"/>
            <a:ext cx="3488524" cy="205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8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 descr="C:\Users\kanwal.sharma\Desktop\Project Assure Natural\Indoor (All)\1 (10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69" b="4227"/>
          <a:stretch/>
        </p:blipFill>
        <p:spPr bwMode="auto">
          <a:xfrm>
            <a:off x="-30920" y="0"/>
            <a:ext cx="926967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9383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1" y="-44576"/>
            <a:ext cx="9288532" cy="523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7614"/>
            <a:ext cx="8229600" cy="33944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700" dirty="0"/>
              <a:t>Every day in a woman’s life is different and has its own rhythm and that’s why you need regular skin care. </a:t>
            </a:r>
          </a:p>
          <a:p>
            <a:pPr marL="0" indent="0" algn="ctr">
              <a:buNone/>
            </a:pPr>
            <a:endParaRPr lang="en-US" sz="2700" dirty="0"/>
          </a:p>
          <a:p>
            <a:pPr marL="0" indent="0" algn="ctr">
              <a:buNone/>
            </a:pPr>
            <a:r>
              <a:rPr lang="en-US" sz="2700" dirty="0"/>
              <a:t>During the day, your skin needs protection from environmental influences. </a:t>
            </a:r>
            <a:endParaRPr lang="en-IN" sz="2700" dirty="0"/>
          </a:p>
        </p:txBody>
      </p:sp>
    </p:spTree>
    <p:extLst>
      <p:ext uri="{BB962C8B-B14F-4D97-AF65-F5344CB8AC3E}">
        <p14:creationId xmlns:p14="http://schemas.microsoft.com/office/powerpoint/2010/main" val="36726939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1" y="-44576"/>
            <a:ext cx="9288532" cy="523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935" y="555526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During the day, your facial skin needs </a:t>
            </a:r>
            <a:r>
              <a:rPr lang="en-US" b="1" dirty="0" smtClean="0"/>
              <a:t>                      moisture </a:t>
            </a:r>
            <a:r>
              <a:rPr lang="en-US" b="1" dirty="0"/>
              <a:t>and protection: </a:t>
            </a:r>
            <a:endParaRPr lang="en-IN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9552" y="1707654"/>
            <a:ext cx="8061287" cy="30860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Day cream hydrates the skin and works like a protective shield against environmental influences. </a:t>
            </a:r>
            <a:br>
              <a:rPr lang="en-US" sz="2400" dirty="0"/>
            </a:b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Day </a:t>
            </a:r>
            <a:r>
              <a:rPr lang="en-US" sz="2400" dirty="0"/>
              <a:t>creams with antioxidants </a:t>
            </a:r>
            <a:r>
              <a:rPr lang="en-US" sz="2400" b="1" dirty="0" err="1"/>
              <a:t>neutralise</a:t>
            </a:r>
            <a:r>
              <a:rPr lang="en-US" sz="2400" b="1" dirty="0"/>
              <a:t> free radicals</a:t>
            </a:r>
            <a:r>
              <a:rPr lang="en-US" sz="2400" dirty="0"/>
              <a:t> and protect the skin’s cells from oxidative stress. 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They add a fresh and smooth glow to the skin. 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42725522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094" y="1199698"/>
            <a:ext cx="2245812" cy="3394981"/>
          </a:xfr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1" y="-44576"/>
            <a:ext cx="9288532" cy="523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355726"/>
            <a:ext cx="5534558" cy="857250"/>
          </a:xfrm>
          <a:prstGeom prst="rect">
            <a:avLst/>
          </a:prstGeom>
        </p:spPr>
        <p:txBody>
          <a:bodyPr vert="horz" lIns="81632" tIns="40817" rIns="81632" bIns="40817" rtlCol="0" anchor="ctr">
            <a:normAutofit/>
          </a:bodyPr>
          <a:lstStyle>
            <a:lvl1pPr algn="ctr" defTabSz="596555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Assure Natural Day Cream</a:t>
            </a:r>
            <a:endParaRPr lang="en-IN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2" b="8382"/>
          <a:stretch/>
        </p:blipFill>
        <p:spPr>
          <a:xfrm>
            <a:off x="3898211" y="153260"/>
            <a:ext cx="4123872" cy="504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05747" y="2854638"/>
            <a:ext cx="1708995" cy="1295899"/>
          </a:xfrm>
          <a:prstGeom prst="rect">
            <a:avLst/>
          </a:prstGeom>
        </p:spPr>
        <p:txBody>
          <a:bodyPr wrap="square" lIns="125126" tIns="62563" rIns="125126" bIns="62563">
            <a:spAutoFit/>
          </a:bodyPr>
          <a:lstStyle/>
          <a:p>
            <a:r>
              <a:rPr lang="en-IN" sz="1900" b="1" dirty="0"/>
              <a:t>MRP </a:t>
            </a:r>
            <a:r>
              <a:rPr lang="en-IN" sz="1900" b="1" dirty="0" err="1"/>
              <a:t>Rs</a:t>
            </a:r>
            <a:r>
              <a:rPr lang="en-IN" sz="1900" b="1" dirty="0"/>
              <a:t>. 360</a:t>
            </a:r>
          </a:p>
          <a:p>
            <a:r>
              <a:rPr lang="en-IN" sz="1900" b="1" dirty="0"/>
              <a:t>DP- 310</a:t>
            </a:r>
          </a:p>
          <a:p>
            <a:r>
              <a:rPr lang="en-IN" sz="1900" b="1" dirty="0"/>
              <a:t>BV- 185.94</a:t>
            </a:r>
          </a:p>
          <a:p>
            <a:r>
              <a:rPr lang="en-IN" sz="1900" b="1" dirty="0"/>
              <a:t>PV-10.33</a:t>
            </a:r>
          </a:p>
        </p:txBody>
      </p:sp>
    </p:spTree>
    <p:extLst>
      <p:ext uri="{BB962C8B-B14F-4D97-AF65-F5344CB8AC3E}">
        <p14:creationId xmlns:p14="http://schemas.microsoft.com/office/powerpoint/2010/main" val="418303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1" y="-44576"/>
            <a:ext cx="9288532" cy="523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7209"/>
            <a:ext cx="8229600" cy="857250"/>
          </a:xfrm>
        </p:spPr>
        <p:txBody>
          <a:bodyPr/>
          <a:lstStyle/>
          <a:p>
            <a:r>
              <a:rPr lang="en-US" dirty="0"/>
              <a:t>Assure Natural Day Cream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933" y="1337328"/>
            <a:ext cx="8229600" cy="3394473"/>
          </a:xfrm>
        </p:spPr>
        <p:txBody>
          <a:bodyPr>
            <a:normAutofit/>
          </a:bodyPr>
          <a:lstStyle/>
          <a:p>
            <a:r>
              <a:rPr lang="en-US" sz="2700" dirty="0"/>
              <a:t>Assure Natural Day Cream is a lightweight and fast-absorbing </a:t>
            </a:r>
            <a:r>
              <a:rPr lang="en-US" sz="2700" dirty="0" err="1"/>
              <a:t>moisturising</a:t>
            </a:r>
            <a:r>
              <a:rPr lang="en-US" sz="2700" dirty="0"/>
              <a:t> cream with </a:t>
            </a:r>
            <a:r>
              <a:rPr lang="en-US" sz="2700" dirty="0" err="1"/>
              <a:t>Moringa</a:t>
            </a:r>
            <a:r>
              <a:rPr lang="en-US" sz="2700" dirty="0"/>
              <a:t> and Amazonian </a:t>
            </a:r>
            <a:r>
              <a:rPr lang="en-US" sz="2700" dirty="0" err="1"/>
              <a:t>Murumuru</a:t>
            </a:r>
            <a:r>
              <a:rPr lang="en-US" sz="2700" dirty="0"/>
              <a:t> butter extracts.</a:t>
            </a:r>
          </a:p>
          <a:p>
            <a:r>
              <a:rPr lang="en-US" sz="2700" dirty="0"/>
              <a:t>It regenerate cells and provide long lasting hydration, making the skin smooth, soft and radiant.</a:t>
            </a:r>
            <a:endParaRPr lang="en-IN" sz="2700" dirty="0"/>
          </a:p>
        </p:txBody>
      </p:sp>
    </p:spTree>
    <p:extLst>
      <p:ext uri="{BB962C8B-B14F-4D97-AF65-F5344CB8AC3E}">
        <p14:creationId xmlns:p14="http://schemas.microsoft.com/office/powerpoint/2010/main" val="377474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2" y="-44577"/>
            <a:ext cx="9288532" cy="5239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Key Pillars of Premium Brands"/>
          <p:cNvSpPr txBox="1"/>
          <p:nvPr/>
        </p:nvSpPr>
        <p:spPr>
          <a:xfrm>
            <a:off x="1933618" y="766036"/>
            <a:ext cx="6067146" cy="604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346" tIns="45346" rIns="45346" bIns="45346" anchor="ctr">
            <a:spAutoFit/>
          </a:bodyPr>
          <a:lstStyle>
            <a:lvl1pPr algn="l">
              <a:defRPr sz="10000" b="1">
                <a:solidFill>
                  <a:srgbClr val="7D766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ctr"/>
            <a:r>
              <a:rPr sz="3300" dirty="0">
                <a:solidFill>
                  <a:schemeClr val="bg2">
                    <a:lumMod val="50000"/>
                  </a:schemeClr>
                </a:solidFill>
              </a:rPr>
              <a:t>Key </a:t>
            </a:r>
            <a:r>
              <a:rPr sz="3300" dirty="0" smtClean="0">
                <a:solidFill>
                  <a:schemeClr val="bg2">
                    <a:lumMod val="50000"/>
                  </a:schemeClr>
                </a:solidFill>
              </a:rPr>
              <a:t>pillars </a:t>
            </a:r>
            <a:r>
              <a:rPr sz="3300" dirty="0">
                <a:solidFill>
                  <a:schemeClr val="bg2">
                    <a:lumMod val="50000"/>
                  </a:schemeClr>
                </a:solidFill>
              </a:rPr>
              <a:t>of </a:t>
            </a:r>
            <a:r>
              <a:rPr lang="en-IN" sz="3300" dirty="0">
                <a:solidFill>
                  <a:schemeClr val="bg2">
                    <a:lumMod val="50000"/>
                  </a:schemeClr>
                </a:solidFill>
              </a:rPr>
              <a:t>Assure Natural</a:t>
            </a:r>
            <a:endParaRPr sz="3300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26" name="Group"/>
          <p:cNvGrpSpPr/>
          <p:nvPr/>
        </p:nvGrpSpPr>
        <p:grpSpPr>
          <a:xfrm>
            <a:off x="-144532" y="4299944"/>
            <a:ext cx="9288532" cy="946389"/>
            <a:chOff x="0" y="5765021"/>
            <a:chExt cx="26346819" cy="2454671"/>
          </a:xfrm>
        </p:grpSpPr>
        <p:pic>
          <p:nvPicPr>
            <p:cNvPr id="27" name="Image" descr="Image"/>
            <p:cNvPicPr>
              <a:picLocks noChangeAspect="1"/>
            </p:cNvPicPr>
            <p:nvPr/>
          </p:nvPicPr>
          <p:blipFill>
            <a:blip r:embed="rId3"/>
            <a:srcRect t="38207"/>
            <a:stretch>
              <a:fillRect/>
            </a:stretch>
          </p:blipFill>
          <p:spPr>
            <a:xfrm>
              <a:off x="0" y="5765021"/>
              <a:ext cx="8873282" cy="2454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802"/>
                  </a:lnTo>
                  <a:lnTo>
                    <a:pt x="0" y="21600"/>
                  </a:lnTo>
                  <a:lnTo>
                    <a:pt x="10800" y="21600"/>
                  </a:lnTo>
                  <a:lnTo>
                    <a:pt x="21600" y="21600"/>
                  </a:lnTo>
                  <a:lnTo>
                    <a:pt x="21600" y="10952"/>
                  </a:lnTo>
                  <a:lnTo>
                    <a:pt x="21600" y="304"/>
                  </a:lnTo>
                  <a:lnTo>
                    <a:pt x="10973" y="307"/>
                  </a:lnTo>
                  <a:cubicBezTo>
                    <a:pt x="5128" y="310"/>
                    <a:pt x="268" y="243"/>
                    <a:pt x="173" y="157"/>
                  </a:cubicBez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8" name="Image" descr="Image"/>
            <p:cNvPicPr>
              <a:picLocks noChangeAspect="1"/>
            </p:cNvPicPr>
            <p:nvPr/>
          </p:nvPicPr>
          <p:blipFill>
            <a:blip r:embed="rId3"/>
            <a:srcRect t="38207"/>
            <a:stretch>
              <a:fillRect/>
            </a:stretch>
          </p:blipFill>
          <p:spPr>
            <a:xfrm flipH="1">
              <a:off x="8736769" y="5765021"/>
              <a:ext cx="8873282" cy="2454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802"/>
                  </a:lnTo>
                  <a:lnTo>
                    <a:pt x="0" y="21600"/>
                  </a:lnTo>
                  <a:lnTo>
                    <a:pt x="10800" y="21600"/>
                  </a:lnTo>
                  <a:lnTo>
                    <a:pt x="21600" y="21600"/>
                  </a:lnTo>
                  <a:lnTo>
                    <a:pt x="21600" y="10952"/>
                  </a:lnTo>
                  <a:lnTo>
                    <a:pt x="21600" y="304"/>
                  </a:lnTo>
                  <a:lnTo>
                    <a:pt x="10973" y="307"/>
                  </a:lnTo>
                  <a:cubicBezTo>
                    <a:pt x="5128" y="310"/>
                    <a:pt x="268" y="243"/>
                    <a:pt x="173" y="157"/>
                  </a:cubicBez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9" name="Image" descr="Image"/>
            <p:cNvPicPr>
              <a:picLocks noChangeAspect="1"/>
            </p:cNvPicPr>
            <p:nvPr/>
          </p:nvPicPr>
          <p:blipFill>
            <a:blip r:embed="rId3"/>
            <a:srcRect t="38207"/>
            <a:stretch>
              <a:fillRect/>
            </a:stretch>
          </p:blipFill>
          <p:spPr>
            <a:xfrm>
              <a:off x="17473538" y="5765021"/>
              <a:ext cx="8873282" cy="2454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802"/>
                  </a:lnTo>
                  <a:lnTo>
                    <a:pt x="0" y="21600"/>
                  </a:lnTo>
                  <a:lnTo>
                    <a:pt x="10800" y="21600"/>
                  </a:lnTo>
                  <a:lnTo>
                    <a:pt x="21600" y="21600"/>
                  </a:lnTo>
                  <a:lnTo>
                    <a:pt x="21600" y="10952"/>
                  </a:lnTo>
                  <a:lnTo>
                    <a:pt x="21600" y="304"/>
                  </a:lnTo>
                  <a:lnTo>
                    <a:pt x="10973" y="307"/>
                  </a:lnTo>
                  <a:cubicBezTo>
                    <a:pt x="5128" y="310"/>
                    <a:pt x="268" y="243"/>
                    <a:pt x="173" y="157"/>
                  </a:cubicBez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45" name="Evolving Category Trends"/>
          <p:cNvSpPr txBox="1"/>
          <p:nvPr/>
        </p:nvSpPr>
        <p:spPr>
          <a:xfrm>
            <a:off x="5951156" y="1610336"/>
            <a:ext cx="3102851" cy="3285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346" tIns="45346" rIns="45346" bIns="45346" numCol="1" anchor="ctr">
            <a:spAutoFit/>
          </a:bodyPr>
          <a:lstStyle>
            <a:lvl1pPr algn="l" defTabSz="457200">
              <a:lnSpc>
                <a:spcPct val="70000"/>
              </a:lnSpc>
              <a:defRPr sz="4000" b="1" spc="-119">
                <a:solidFill>
                  <a:srgbClr val="9F8F7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2200" dirty="0">
                <a:solidFill>
                  <a:schemeClr val="bg2">
                    <a:lumMod val="50000"/>
                  </a:schemeClr>
                </a:solidFill>
              </a:rPr>
              <a:t>Evolving </a:t>
            </a:r>
            <a:r>
              <a:rPr sz="2200" dirty="0" smtClean="0">
                <a:solidFill>
                  <a:schemeClr val="bg2">
                    <a:lumMod val="50000"/>
                  </a:schemeClr>
                </a:solidFill>
              </a:rPr>
              <a:t>category </a:t>
            </a:r>
            <a:r>
              <a:rPr lang="en-IN" sz="2200" dirty="0">
                <a:solidFill>
                  <a:schemeClr val="bg2">
                    <a:lumMod val="50000"/>
                  </a:schemeClr>
                </a:solidFill>
              </a:rPr>
              <a:t>t</a:t>
            </a:r>
            <a:r>
              <a:rPr sz="2200" dirty="0">
                <a:solidFill>
                  <a:schemeClr val="bg2">
                    <a:lumMod val="50000"/>
                  </a:schemeClr>
                </a:solidFill>
              </a:rPr>
              <a:t>rends</a:t>
            </a:r>
          </a:p>
        </p:txBody>
      </p:sp>
      <p:cxnSp>
        <p:nvCxnSpPr>
          <p:cNvPr id="48" name="Straight Connector 47"/>
          <p:cNvCxnSpPr/>
          <p:nvPr/>
        </p:nvCxnSpPr>
        <p:spPr>
          <a:xfrm>
            <a:off x="5651339" y="1774618"/>
            <a:ext cx="0" cy="2957372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9" name="Evolving Category Trends"/>
          <p:cNvSpPr txBox="1"/>
          <p:nvPr/>
        </p:nvSpPr>
        <p:spPr>
          <a:xfrm>
            <a:off x="3203848" y="1648026"/>
            <a:ext cx="2267879" cy="3285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346" tIns="45346" rIns="45346" bIns="45346" numCol="1" anchor="ctr">
            <a:spAutoFit/>
          </a:bodyPr>
          <a:lstStyle>
            <a:lvl1pPr algn="l" defTabSz="457200">
              <a:lnSpc>
                <a:spcPct val="70000"/>
              </a:lnSpc>
              <a:defRPr sz="4000" b="1" spc="-119">
                <a:solidFill>
                  <a:srgbClr val="9F8F7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2200" dirty="0" smtClean="0">
                <a:solidFill>
                  <a:schemeClr val="bg2">
                    <a:lumMod val="50000"/>
                  </a:schemeClr>
                </a:solidFill>
              </a:rPr>
              <a:t>E</a:t>
            </a:r>
            <a:r>
              <a:rPr lang="en-IN" sz="2200" dirty="0" err="1" smtClean="0">
                <a:solidFill>
                  <a:schemeClr val="bg2">
                    <a:lumMod val="50000"/>
                  </a:schemeClr>
                </a:solidFill>
              </a:rPr>
              <a:t>xotic</a:t>
            </a:r>
            <a:r>
              <a:rPr lang="en-IN" sz="22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N" sz="2200" dirty="0">
                <a:solidFill>
                  <a:schemeClr val="bg2">
                    <a:lumMod val="50000"/>
                  </a:schemeClr>
                </a:solidFill>
              </a:rPr>
              <a:t>ingredients</a:t>
            </a:r>
            <a:endParaRPr sz="22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2893029" y="1808822"/>
            <a:ext cx="19253" cy="2923170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026" name="Picture 2" descr="Natural icon png 8 » PNG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096" y="1961337"/>
            <a:ext cx="416042" cy="37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Natural icon png 8 » PNG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083" y="1897953"/>
            <a:ext cx="416042" cy="37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Evolving Category Trends"/>
          <p:cNvSpPr txBox="1"/>
          <p:nvPr/>
        </p:nvSpPr>
        <p:spPr>
          <a:xfrm>
            <a:off x="568794" y="1644540"/>
            <a:ext cx="1936185" cy="3285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346" tIns="45346" rIns="45346" bIns="45346" numCol="1" anchor="ctr">
            <a:spAutoFit/>
          </a:bodyPr>
          <a:lstStyle>
            <a:lvl1pPr algn="l" defTabSz="457200">
              <a:lnSpc>
                <a:spcPct val="70000"/>
              </a:lnSpc>
              <a:defRPr sz="4000" b="1" spc="-119">
                <a:solidFill>
                  <a:srgbClr val="9F8F7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IN" sz="2200" dirty="0">
                <a:solidFill>
                  <a:schemeClr val="bg2">
                    <a:lumMod val="50000"/>
                  </a:schemeClr>
                </a:solidFill>
              </a:rPr>
              <a:t>Noble purpose </a:t>
            </a:r>
            <a:endParaRPr sz="2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5" name="Picture 2" descr="Natural icon png 8 » PNG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95" y="1932155"/>
            <a:ext cx="416042" cy="37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314609" y="2574798"/>
            <a:ext cx="2338568" cy="1841326"/>
          </a:xfrm>
          <a:prstGeom prst="rect">
            <a:avLst/>
          </a:prstGeom>
          <a:noFill/>
        </p:spPr>
        <p:txBody>
          <a:bodyPr wrap="square" lIns="81624" tIns="40813" rIns="81624" bIns="40813" rtlCol="0">
            <a:spAutoFit/>
          </a:bodyPr>
          <a:lstStyle/>
          <a:p>
            <a:r>
              <a:rPr lang="en-US" sz="2200" b="1" dirty="0"/>
              <a:t>Ethically right products :</a:t>
            </a:r>
          </a:p>
          <a:p>
            <a:pPr marL="255074" indent="-255074">
              <a:buFont typeface="Arial" pitchFamily="34" charset="0"/>
              <a:buChar char="•"/>
            </a:pPr>
            <a:r>
              <a:rPr lang="en-US" sz="1700" b="1" dirty="0"/>
              <a:t>Vegan </a:t>
            </a:r>
          </a:p>
          <a:p>
            <a:pPr marL="255074" indent="-255074">
              <a:buFont typeface="Arial" pitchFamily="34" charset="0"/>
              <a:buChar char="•"/>
            </a:pPr>
            <a:r>
              <a:rPr lang="en-US" sz="1700" b="1" dirty="0" err="1"/>
              <a:t>Sulphate</a:t>
            </a:r>
            <a:r>
              <a:rPr lang="en-US" sz="1700" b="1" dirty="0"/>
              <a:t>- free  </a:t>
            </a:r>
          </a:p>
          <a:p>
            <a:pPr marL="255074" indent="-255074">
              <a:buFont typeface="Arial" pitchFamily="34" charset="0"/>
              <a:buChar char="•"/>
            </a:pPr>
            <a:r>
              <a:rPr lang="en-US" sz="1700" b="1" dirty="0" err="1"/>
              <a:t>Paraben</a:t>
            </a:r>
            <a:r>
              <a:rPr lang="en-US" sz="1700" b="1" dirty="0"/>
              <a:t>-free </a:t>
            </a:r>
          </a:p>
          <a:p>
            <a:pPr marL="255074" indent="-255074">
              <a:buFont typeface="Arial" pitchFamily="34" charset="0"/>
              <a:buChar char="•"/>
            </a:pPr>
            <a:r>
              <a:rPr lang="en-US" sz="1700" b="1" dirty="0"/>
              <a:t>PETA certified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252808" y="2571750"/>
            <a:ext cx="2126848" cy="1426032"/>
          </a:xfrm>
          <a:prstGeom prst="rect">
            <a:avLst/>
          </a:prstGeom>
          <a:noFill/>
        </p:spPr>
        <p:txBody>
          <a:bodyPr wrap="square" lIns="81624" tIns="40813" rIns="81624" bIns="40813" rtlCol="0">
            <a:spAutoFit/>
          </a:bodyPr>
          <a:lstStyle/>
          <a:p>
            <a:pPr marL="255074" indent="-255074">
              <a:buFont typeface="Arial" pitchFamily="34" charset="0"/>
              <a:buChar char="•"/>
            </a:pPr>
            <a:r>
              <a:rPr lang="en-US" sz="1700" b="1" dirty="0"/>
              <a:t>World class ingredients</a:t>
            </a:r>
          </a:p>
          <a:p>
            <a:pPr marL="255074" indent="-255074">
              <a:buFont typeface="Arial" pitchFamily="34" charset="0"/>
              <a:buChar char="•"/>
            </a:pPr>
            <a:r>
              <a:rPr lang="en-US" sz="1700" b="1" dirty="0"/>
              <a:t>Honest to skin</a:t>
            </a:r>
          </a:p>
          <a:p>
            <a:pPr marL="255074" indent="-255074">
              <a:buFont typeface="Arial" pitchFamily="34" charset="0"/>
              <a:buChar char="•"/>
            </a:pPr>
            <a:r>
              <a:rPr lang="en-US" sz="1700" b="1" dirty="0"/>
              <a:t>Environment-friendly  </a:t>
            </a:r>
            <a:endParaRPr lang="en-IN" sz="17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6071083" y="2571751"/>
            <a:ext cx="2229126" cy="1390474"/>
          </a:xfrm>
          <a:prstGeom prst="rect">
            <a:avLst/>
          </a:prstGeom>
          <a:noFill/>
        </p:spPr>
        <p:txBody>
          <a:bodyPr wrap="square" lIns="81624" tIns="40813" rIns="81624" bIns="40813" rtlCol="0">
            <a:spAutoFit/>
          </a:bodyPr>
          <a:lstStyle/>
          <a:p>
            <a:pPr marL="255074" indent="-255074">
              <a:buFont typeface="Arial" pitchFamily="34" charset="0"/>
              <a:buChar char="•"/>
            </a:pPr>
            <a:r>
              <a:rPr lang="en-US" sz="1700" b="1" dirty="0"/>
              <a:t>Advanced formulations</a:t>
            </a:r>
          </a:p>
          <a:p>
            <a:pPr marL="255074" indent="-255074">
              <a:buFont typeface="Arial" pitchFamily="34" charset="0"/>
              <a:buChar char="•"/>
            </a:pPr>
            <a:r>
              <a:rPr lang="en-US" sz="1700" b="1" dirty="0"/>
              <a:t>International trends</a:t>
            </a:r>
          </a:p>
          <a:p>
            <a:pPr marL="255074" indent="-255074">
              <a:buFont typeface="Arial" pitchFamily="34" charset="0"/>
              <a:buChar char="•"/>
            </a:pPr>
            <a:r>
              <a:rPr lang="en-US" sz="1700" b="1" dirty="0"/>
              <a:t>Evolving global consumer trends </a:t>
            </a:r>
            <a:endParaRPr lang="en-IN" sz="1700" b="1" dirty="0"/>
          </a:p>
        </p:txBody>
      </p:sp>
    </p:spTree>
    <p:extLst>
      <p:ext uri="{BB962C8B-B14F-4D97-AF65-F5344CB8AC3E}">
        <p14:creationId xmlns:p14="http://schemas.microsoft.com/office/powerpoint/2010/main" val="149830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1" y="-44576"/>
            <a:ext cx="9288532" cy="523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933" y="1735143"/>
            <a:ext cx="8229600" cy="168020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700" b="1" dirty="0"/>
              <a:t>Assure Natural  Day Cream enriched with </a:t>
            </a:r>
          </a:p>
          <a:p>
            <a:pPr marL="0" indent="0" algn="ctr">
              <a:buNone/>
            </a:pPr>
            <a:r>
              <a:rPr lang="en-US" sz="2700" b="1" dirty="0" err="1"/>
              <a:t>Moringa</a:t>
            </a:r>
            <a:r>
              <a:rPr lang="en-US" sz="2700" b="1" dirty="0"/>
              <a:t> extract &amp;</a:t>
            </a:r>
          </a:p>
          <a:p>
            <a:pPr marL="0" indent="0" algn="ctr">
              <a:buNone/>
            </a:pPr>
            <a:r>
              <a:rPr lang="en-US" sz="2700" b="1" dirty="0"/>
              <a:t>Amazonian </a:t>
            </a:r>
            <a:r>
              <a:rPr lang="en-US" sz="2700" b="1" dirty="0" err="1"/>
              <a:t>Murumuru</a:t>
            </a:r>
            <a:r>
              <a:rPr lang="en-US" sz="2700" b="1" dirty="0"/>
              <a:t> butter</a:t>
            </a:r>
          </a:p>
        </p:txBody>
      </p:sp>
    </p:spTree>
    <p:extLst>
      <p:ext uri="{BB962C8B-B14F-4D97-AF65-F5344CB8AC3E}">
        <p14:creationId xmlns:p14="http://schemas.microsoft.com/office/powerpoint/2010/main" val="130004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1" y="-44576"/>
            <a:ext cx="9288532" cy="523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026" y="390904"/>
            <a:ext cx="7940832" cy="857250"/>
          </a:xfrm>
        </p:spPr>
        <p:txBody>
          <a:bodyPr>
            <a:noAutofit/>
          </a:bodyPr>
          <a:lstStyle/>
          <a:p>
            <a:r>
              <a:rPr lang="en-IN" sz="3300" b="1" dirty="0"/>
              <a:t>How </a:t>
            </a:r>
            <a:r>
              <a:rPr lang="en-IN" sz="3300" b="1" dirty="0" err="1"/>
              <a:t>Moringa</a:t>
            </a:r>
            <a:r>
              <a:rPr lang="en-IN" sz="3300" b="1" dirty="0"/>
              <a:t> and </a:t>
            </a:r>
            <a:r>
              <a:rPr lang="en-US" sz="3300" b="1" dirty="0"/>
              <a:t>Amazonian </a:t>
            </a:r>
            <a:r>
              <a:rPr lang="en-US" sz="3300" b="1" dirty="0" err="1"/>
              <a:t>Murumuru</a:t>
            </a:r>
            <a:r>
              <a:rPr lang="en-US" sz="3300" b="1" dirty="0"/>
              <a:t> seed butter are beneficial for the skin?</a:t>
            </a:r>
            <a:endParaRPr lang="en-IN" sz="33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3095" y="2880357"/>
            <a:ext cx="7170905" cy="188346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300" b="1" dirty="0"/>
              <a:t>Amazonian </a:t>
            </a:r>
            <a:r>
              <a:rPr lang="en-US" sz="2300" b="1" dirty="0" err="1"/>
              <a:t>Murumuru</a:t>
            </a:r>
            <a:r>
              <a:rPr lang="en-US" sz="2300" b="1" dirty="0"/>
              <a:t> seed butter :</a:t>
            </a:r>
          </a:p>
          <a:p>
            <a:pPr algn="just"/>
            <a:r>
              <a:rPr lang="en-US" sz="2300" dirty="0"/>
              <a:t>Provides hydration and nourishment</a:t>
            </a:r>
          </a:p>
          <a:p>
            <a:pPr algn="just"/>
            <a:r>
              <a:rPr lang="en-US" sz="2300" dirty="0"/>
              <a:t>Less likely to clog pores </a:t>
            </a:r>
          </a:p>
          <a:p>
            <a:pPr algn="just"/>
            <a:r>
              <a:rPr lang="en-US" sz="2300" dirty="0"/>
              <a:t>Reduces signs of ageing, such as wrinkles and fine lines</a:t>
            </a:r>
          </a:p>
          <a:p>
            <a:pPr algn="just"/>
            <a:endParaRPr lang="en-US" sz="2300" dirty="0"/>
          </a:p>
          <a:p>
            <a:pPr algn="just"/>
            <a:endParaRPr lang="en-US" sz="2300" dirty="0"/>
          </a:p>
          <a:p>
            <a:pPr algn="just"/>
            <a:endParaRPr lang="en-IN" sz="2300" dirty="0"/>
          </a:p>
        </p:txBody>
      </p:sp>
      <p:sp>
        <p:nvSpPr>
          <p:cNvPr id="4" name="TextBox 3"/>
          <p:cNvSpPr txBox="1"/>
          <p:nvPr/>
        </p:nvSpPr>
        <p:spPr>
          <a:xfrm>
            <a:off x="240491" y="1248153"/>
            <a:ext cx="6274609" cy="1542120"/>
          </a:xfrm>
          <a:prstGeom prst="rect">
            <a:avLst/>
          </a:prstGeom>
          <a:noFill/>
        </p:spPr>
        <p:txBody>
          <a:bodyPr wrap="square" lIns="125126" tIns="62563" rIns="125126" bIns="62563" rtlCol="0">
            <a:spAutoFit/>
          </a:bodyPr>
          <a:lstStyle/>
          <a:p>
            <a:r>
              <a:rPr lang="en-US" sz="2300" b="1" dirty="0" err="1"/>
              <a:t>Moringa</a:t>
            </a:r>
            <a:r>
              <a:rPr lang="en-US" sz="2300" b="1" dirty="0"/>
              <a:t> leaf extract:</a:t>
            </a:r>
            <a:r>
              <a:rPr lang="en-US" sz="2300" dirty="0"/>
              <a:t> </a:t>
            </a:r>
          </a:p>
          <a:p>
            <a:r>
              <a:rPr lang="en-US" sz="2300" dirty="0"/>
              <a:t>Rich in antioxidants , it helps in reducing wrinkles and blemishes. It  also rejuvenates  dull and </a:t>
            </a:r>
            <a:r>
              <a:rPr lang="en-US" sz="2300" dirty="0" err="1"/>
              <a:t>dryb</a:t>
            </a:r>
            <a:r>
              <a:rPr lang="en-US" sz="2300" dirty="0"/>
              <a:t> skin.</a:t>
            </a:r>
            <a:endParaRPr lang="en-IN" sz="2300" dirty="0"/>
          </a:p>
        </p:txBody>
      </p:sp>
      <p:pic>
        <p:nvPicPr>
          <p:cNvPr id="5122" name="Picture 2" descr="Africa Moringa oleifera leaf powder 8 oz - Jeb Foo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266" y="1296970"/>
            <a:ext cx="1780583" cy="190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urumuru Butter - Astrocaryum murumuru | Shama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55" b="9946"/>
          <a:stretch/>
        </p:blipFill>
        <p:spPr bwMode="auto">
          <a:xfrm>
            <a:off x="12224" y="3184083"/>
            <a:ext cx="2057127" cy="139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36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C:\Users\kanwal.sharma\Desktop\Project Assure Natural\Outdoor (All)\Group Outdoor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11" b="6391"/>
          <a:stretch/>
        </p:blipFill>
        <p:spPr bwMode="auto">
          <a:xfrm>
            <a:off x="0" y="0"/>
            <a:ext cx="9144000" cy="542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8827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-46038"/>
            <a:ext cx="9291638" cy="523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700" dirty="0"/>
              <a:t>Everyone wants a flawless, younger-looking and radiant skin</a:t>
            </a:r>
          </a:p>
          <a:p>
            <a:pPr marL="0" indent="0" algn="ctr">
              <a:buNone/>
            </a:pPr>
            <a:endParaRPr lang="en-US" sz="2700" dirty="0"/>
          </a:p>
          <a:p>
            <a:pPr marL="0" indent="0" algn="ctr">
              <a:buNone/>
            </a:pPr>
            <a:r>
              <a:rPr lang="en-US" sz="2700" dirty="0"/>
              <a:t>Unfortunately, the increased exposure of our skin to </a:t>
            </a:r>
            <a:r>
              <a:rPr lang="en-US" sz="2700" b="1" dirty="0"/>
              <a:t>pollution, harsh weather conditions and sun rays </a:t>
            </a:r>
            <a:r>
              <a:rPr lang="en-US" sz="2700" dirty="0"/>
              <a:t>can lead to </a:t>
            </a:r>
            <a:r>
              <a:rPr lang="en-US" sz="2700" b="1" dirty="0"/>
              <a:t>dull, dry and blemished skin</a:t>
            </a:r>
            <a:r>
              <a:rPr lang="en-US" sz="2700" dirty="0"/>
              <a:t>. </a:t>
            </a:r>
            <a:br>
              <a:rPr lang="en-US" sz="2700" dirty="0"/>
            </a:br>
            <a:r>
              <a:rPr lang="en-US" sz="2700" dirty="0"/>
              <a:t/>
            </a:r>
            <a:br>
              <a:rPr lang="en-US" sz="2700" dirty="0"/>
            </a:br>
            <a:endParaRPr lang="en-IN" sz="2700" dirty="0"/>
          </a:p>
        </p:txBody>
      </p:sp>
    </p:spTree>
    <p:extLst>
      <p:ext uri="{BB962C8B-B14F-4D97-AF65-F5344CB8AC3E}">
        <p14:creationId xmlns:p14="http://schemas.microsoft.com/office/powerpoint/2010/main" val="3007259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-46038"/>
            <a:ext cx="9291638" cy="523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276B7D-A6B5-4DDB-BB07-FB398A541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N" sz="2700" b="1" i="1" dirty="0"/>
              <a:t>Hence, </a:t>
            </a:r>
          </a:p>
          <a:p>
            <a:pPr marL="0" indent="0" algn="ctr">
              <a:buNone/>
            </a:pPr>
            <a:endParaRPr lang="en-IN" sz="2700" dirty="0"/>
          </a:p>
          <a:p>
            <a:pPr marL="0" indent="0" algn="ctr">
              <a:buNone/>
            </a:pPr>
            <a:r>
              <a:rPr lang="en-IN" sz="2700" dirty="0"/>
              <a:t>There is a need for a solution that will reduce the pigmentation and  treat skin problems such as age spots, acne scars, or discolouration related to hormones, etc.</a:t>
            </a:r>
          </a:p>
        </p:txBody>
      </p:sp>
    </p:spTree>
    <p:extLst>
      <p:ext uri="{BB962C8B-B14F-4D97-AF65-F5344CB8AC3E}">
        <p14:creationId xmlns:p14="http://schemas.microsoft.com/office/powerpoint/2010/main" val="13093492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 descr="C:\Users\kanwal.sharma\Desktop\Project Assure Natural\Indoor (All)\1 (1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40" y="71"/>
            <a:ext cx="9123160" cy="514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1077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1" y="-44576"/>
            <a:ext cx="9288532" cy="523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47" y="2263145"/>
            <a:ext cx="4860857" cy="857250"/>
          </a:xfrm>
        </p:spPr>
        <p:txBody>
          <a:bodyPr>
            <a:normAutofit fontScale="90000"/>
          </a:bodyPr>
          <a:lstStyle/>
          <a:p>
            <a:r>
              <a:rPr lang="en-IN" sz="3300" b="1" dirty="0"/>
              <a:t/>
            </a:r>
            <a:br>
              <a:rPr lang="en-IN" sz="3300" b="1" dirty="0"/>
            </a:br>
            <a:r>
              <a:rPr lang="en-IN" sz="3300" b="1" dirty="0"/>
              <a:t>Assure Natural Lightening Cream SPF 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6" b="9109"/>
          <a:stretch/>
        </p:blipFill>
        <p:spPr>
          <a:xfrm>
            <a:off x="3513187" y="52213"/>
            <a:ext cx="4286552" cy="51428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89627" y="2880356"/>
            <a:ext cx="1516484" cy="1295899"/>
          </a:xfrm>
          <a:prstGeom prst="rect">
            <a:avLst/>
          </a:prstGeom>
        </p:spPr>
        <p:txBody>
          <a:bodyPr wrap="square" lIns="125126" tIns="62563" rIns="125126" bIns="62563">
            <a:spAutoFit/>
          </a:bodyPr>
          <a:lstStyle/>
          <a:p>
            <a:r>
              <a:rPr lang="en-IN" sz="1900" b="1" dirty="0"/>
              <a:t>MRP </a:t>
            </a:r>
            <a:r>
              <a:rPr lang="en-IN" sz="1900" b="1" dirty="0" err="1"/>
              <a:t>Rs</a:t>
            </a:r>
            <a:r>
              <a:rPr lang="en-IN" sz="1900" b="1" dirty="0"/>
              <a:t>. 425</a:t>
            </a:r>
          </a:p>
          <a:p>
            <a:r>
              <a:rPr lang="en-IN" sz="1900" b="1" dirty="0"/>
              <a:t>DP- 360</a:t>
            </a:r>
          </a:p>
          <a:p>
            <a:r>
              <a:rPr lang="en-IN" sz="1900" b="1" dirty="0"/>
              <a:t>BV- 216</a:t>
            </a:r>
          </a:p>
          <a:p>
            <a:r>
              <a:rPr lang="en-IN" sz="1900" b="1" dirty="0"/>
              <a:t>PV-12</a:t>
            </a:r>
          </a:p>
        </p:txBody>
      </p:sp>
    </p:spTree>
    <p:extLst>
      <p:ext uri="{BB962C8B-B14F-4D97-AF65-F5344CB8AC3E}">
        <p14:creationId xmlns:p14="http://schemas.microsoft.com/office/powerpoint/2010/main" val="141582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1" y="6687"/>
            <a:ext cx="9288532" cy="523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9084"/>
            <a:ext cx="8229600" cy="857250"/>
          </a:xfrm>
        </p:spPr>
        <p:txBody>
          <a:bodyPr>
            <a:normAutofit/>
          </a:bodyPr>
          <a:lstStyle/>
          <a:p>
            <a:r>
              <a:rPr lang="en-IN" sz="3600" b="1" dirty="0" smtClean="0"/>
              <a:t>Assure Natural Lightening Cream SPF 15</a:t>
            </a:r>
            <a:endParaRPr lang="en-IN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3255"/>
            <a:ext cx="8229600" cy="3394473"/>
          </a:xfrm>
        </p:spPr>
        <p:txBody>
          <a:bodyPr>
            <a:normAutofit fontScale="77500" lnSpcReduction="20000"/>
          </a:bodyPr>
          <a:lstStyle/>
          <a:p>
            <a:r>
              <a:rPr lang="en-IN" dirty="0" smtClean="0"/>
              <a:t>Assure Natural Lightening Cream SPF 15 increases hydration, restoring the skin's structure and combats oxidative stress that causes premature ageing and dark spots.</a:t>
            </a:r>
          </a:p>
          <a:p>
            <a:r>
              <a:rPr lang="en-IN" dirty="0" smtClean="0"/>
              <a:t> Enriched with passion fruit extract, which is high in Vitamin C and antioxidants, it keeps the skin firm and youthful. </a:t>
            </a:r>
          </a:p>
          <a:p>
            <a:r>
              <a:rPr lang="en-US" dirty="0" smtClean="0"/>
              <a:t> It is a great source of </a:t>
            </a:r>
            <a:r>
              <a:rPr lang="en-US" dirty="0"/>
              <a:t>V</a:t>
            </a:r>
            <a:r>
              <a:rPr lang="en-US" dirty="0" smtClean="0"/>
              <a:t>itamin A in the form of carotenoids, which helps reduce the appearance of fine lines and wrinkles.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539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1" y="-44576"/>
            <a:ext cx="9288532" cy="523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30951" y="627534"/>
            <a:ext cx="8017513" cy="857250"/>
          </a:xfrm>
        </p:spPr>
        <p:txBody>
          <a:bodyPr>
            <a:noAutofit/>
          </a:bodyPr>
          <a:lstStyle/>
          <a:p>
            <a:r>
              <a:rPr lang="en-IN" sz="3200" b="1" dirty="0" smtClean="0"/>
              <a:t>Assure Natural Lightening Cream SPF 15 is enriched with</a:t>
            </a:r>
            <a:r>
              <a:rPr lang="en-US" sz="3200" b="1" dirty="0" smtClean="0"/>
              <a:t> Passion Fruit extract &amp; Seed oil</a:t>
            </a:r>
            <a:br>
              <a:rPr lang="en-US" sz="3200" b="1" dirty="0" smtClean="0"/>
            </a:br>
            <a:endParaRPr lang="en-IN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601" y="1543065"/>
            <a:ext cx="6328682" cy="3394473"/>
          </a:xfrm>
        </p:spPr>
        <p:txBody>
          <a:bodyPr>
            <a:normAutofit/>
          </a:bodyPr>
          <a:lstStyle/>
          <a:p>
            <a:r>
              <a:rPr lang="en-US" sz="2200" dirty="0"/>
              <a:t>Rich in antioxidants it provides protection from free radicals</a:t>
            </a:r>
          </a:p>
          <a:p>
            <a:r>
              <a:rPr lang="en-US" sz="2200" dirty="0"/>
              <a:t>It helps to </a:t>
            </a:r>
            <a:r>
              <a:rPr lang="en-US" sz="2200" dirty="0" err="1"/>
              <a:t>minimise</a:t>
            </a:r>
            <a:r>
              <a:rPr lang="en-US" sz="2200" dirty="0"/>
              <a:t> dark spots and acne scars leaving a radiant skin</a:t>
            </a:r>
          </a:p>
          <a:p>
            <a:r>
              <a:rPr lang="en-US" sz="2200" dirty="0"/>
              <a:t>Evens out the skin tone  by reducing  the  melanin pigmentation in the skin</a:t>
            </a:r>
          </a:p>
          <a:p>
            <a:r>
              <a:rPr lang="en-US" sz="2200" dirty="0"/>
              <a:t>Gives glowing, soft skin with less blemishes </a:t>
            </a:r>
          </a:p>
          <a:p>
            <a:r>
              <a:rPr lang="en-US" sz="2200" dirty="0"/>
              <a:t>Provides nourishment to skin and h</a:t>
            </a:r>
            <a:r>
              <a:rPr lang="en-IN" sz="2200" dirty="0" err="1"/>
              <a:t>elps</a:t>
            </a:r>
            <a:r>
              <a:rPr lang="en-IN" sz="2200" dirty="0"/>
              <a:t> in keeping skin firm &amp; youthful</a:t>
            </a:r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7170" name="Picture 2" descr="Amazon.com : Fresh Purple Passion Fruit (5lb) : Fruit Juices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283" y="1747648"/>
            <a:ext cx="2388482" cy="25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38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 descr="C:\Users\kanwal.sharma\Desktop\Project Assure Natural\Indoor (All)\Sleeping Mask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3"/>
            <a:ext cx="9144000" cy="514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436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6" y="-22567"/>
            <a:ext cx="9135074" cy="5143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01343" y="1542964"/>
            <a:ext cx="5143145" cy="2549770"/>
          </a:xfrm>
          <a:prstGeom prst="rect">
            <a:avLst/>
          </a:prstGeom>
        </p:spPr>
        <p:txBody>
          <a:bodyPr wrap="square" lIns="81624" tIns="40813" rIns="81624" bIns="40813">
            <a:spAutoFit/>
          </a:bodyPr>
          <a:lstStyle/>
          <a:p>
            <a:pPr algn="ctr"/>
            <a:r>
              <a:rPr lang="en-US" sz="3200" b="1" dirty="0"/>
              <a:t>The Assure products are:</a:t>
            </a:r>
          </a:p>
          <a:p>
            <a:pPr algn="ctr"/>
            <a:r>
              <a:rPr lang="en-US" sz="4300" b="1" dirty="0"/>
              <a:t>Caring</a:t>
            </a:r>
          </a:p>
          <a:p>
            <a:pPr algn="ctr"/>
            <a:r>
              <a:rPr lang="en-US" sz="4300" b="1" dirty="0"/>
              <a:t>Gentle</a:t>
            </a:r>
          </a:p>
          <a:p>
            <a:pPr algn="ctr"/>
            <a:r>
              <a:rPr lang="en-US" sz="4300" b="1" dirty="0"/>
              <a:t>Effective</a:t>
            </a:r>
          </a:p>
        </p:txBody>
      </p:sp>
    </p:spTree>
    <p:extLst>
      <p:ext uri="{BB962C8B-B14F-4D97-AF65-F5344CB8AC3E}">
        <p14:creationId xmlns:p14="http://schemas.microsoft.com/office/powerpoint/2010/main" val="4084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-46038"/>
            <a:ext cx="9291638" cy="523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712" y="1028722"/>
            <a:ext cx="7965030" cy="33944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700" b="1" i="1" dirty="0"/>
              <a:t>Going to bed is arguably the best part of the day, but won’t it be even better if your skin can recharge at the same time? </a:t>
            </a:r>
          </a:p>
          <a:p>
            <a:pPr marL="0" indent="0" algn="ctr">
              <a:buNone/>
            </a:pPr>
            <a:endParaRPr lang="en-GB" sz="2700" dirty="0"/>
          </a:p>
          <a:p>
            <a:pPr marL="0" indent="0" algn="ctr">
              <a:buNone/>
            </a:pPr>
            <a:r>
              <a:rPr lang="en-GB" sz="2700" dirty="0"/>
              <a:t>The skin does a lot of repairing and regeneration when we sleep. 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6835190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-46038"/>
            <a:ext cx="9291638" cy="523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282" y="720117"/>
            <a:ext cx="7315437" cy="38745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700" i="1" dirty="0"/>
              <a:t>Therefore, there is a magical product called sleeping mask.</a:t>
            </a:r>
          </a:p>
          <a:p>
            <a:pPr marL="0" indent="0" algn="ctr">
              <a:buNone/>
            </a:pPr>
            <a:endParaRPr lang="en-US" sz="2700" i="1" dirty="0"/>
          </a:p>
          <a:p>
            <a:pPr marL="0" indent="0" algn="ctr">
              <a:buNone/>
            </a:pPr>
            <a:endParaRPr lang="en-US" sz="2700" i="1" dirty="0"/>
          </a:p>
          <a:p>
            <a:pPr marL="0" indent="0" algn="ctr">
              <a:buNone/>
            </a:pPr>
            <a:r>
              <a:rPr lang="en-US" sz="2700" dirty="0"/>
              <a:t>Sleep masks work overnight to repair and replenish skin when it needs it the most, without any effort on your part.</a:t>
            </a:r>
            <a:br>
              <a:rPr lang="en-US" sz="2700" dirty="0"/>
            </a:br>
            <a:endParaRPr lang="en-IN" sz="2700" dirty="0"/>
          </a:p>
          <a:p>
            <a:pPr marL="0" indent="0" algn="ctr">
              <a:buNone/>
            </a:pPr>
            <a:endParaRPr lang="en-IN" sz="2700" dirty="0"/>
          </a:p>
        </p:txBody>
      </p:sp>
    </p:spTree>
    <p:extLst>
      <p:ext uri="{BB962C8B-B14F-4D97-AF65-F5344CB8AC3E}">
        <p14:creationId xmlns:p14="http://schemas.microsoft.com/office/powerpoint/2010/main" val="5439349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-46038"/>
            <a:ext cx="9291638" cy="523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1059582"/>
            <a:ext cx="6048672" cy="168020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dirty="0"/>
              <a:t>Cover your face in a mystic mask before you go to bed  </a:t>
            </a:r>
          </a:p>
          <a:p>
            <a:pPr marL="0" indent="0" algn="ctr">
              <a:buNone/>
            </a:pPr>
            <a:r>
              <a:rPr lang="en-US" sz="2400" b="1" dirty="0"/>
              <a:t>&amp;</a:t>
            </a:r>
          </a:p>
          <a:p>
            <a:pPr marL="0" indent="0" algn="ctr">
              <a:buNone/>
            </a:pPr>
            <a:r>
              <a:rPr lang="en-US" sz="2400" b="1" dirty="0"/>
              <a:t>As the mask is absorbed, the active ingredients are slowly released throughout the night to give your skin the ultimate pampering.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val="39735442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1" y="-44576"/>
            <a:ext cx="9288532" cy="523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146621"/>
            <a:ext cx="5112568" cy="857250"/>
          </a:xfrm>
        </p:spPr>
        <p:txBody>
          <a:bodyPr>
            <a:normAutofit fontScale="90000"/>
          </a:bodyPr>
          <a:lstStyle/>
          <a:p>
            <a:r>
              <a:rPr lang="en-IN" sz="3600" b="1" dirty="0" smtClean="0"/>
              <a:t>Assure Natural Sleeping Mask</a:t>
            </a:r>
            <a:endParaRPr lang="en-IN" sz="3600" b="1" dirty="0"/>
          </a:p>
        </p:txBody>
      </p:sp>
      <p:pic>
        <p:nvPicPr>
          <p:cNvPr id="4098" name="Picture 2" descr="C:\Users\kanwal.sharma\Desktop\New folder (2)\Assure Natural_Sleeping Mask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0" b="7694"/>
          <a:stretch/>
        </p:blipFill>
        <p:spPr bwMode="auto">
          <a:xfrm>
            <a:off x="4090722" y="0"/>
            <a:ext cx="4416177" cy="514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74650" y="3086094"/>
            <a:ext cx="1805251" cy="1295899"/>
          </a:xfrm>
          <a:prstGeom prst="rect">
            <a:avLst/>
          </a:prstGeom>
        </p:spPr>
        <p:txBody>
          <a:bodyPr wrap="square" lIns="125126" tIns="62563" rIns="125126" bIns="62563">
            <a:spAutoFit/>
          </a:bodyPr>
          <a:lstStyle/>
          <a:p>
            <a:r>
              <a:rPr lang="en-IN" sz="1900" b="1" dirty="0"/>
              <a:t>MRP- </a:t>
            </a:r>
            <a:r>
              <a:rPr lang="en-IN" sz="1900" b="1" dirty="0" err="1"/>
              <a:t>Rs</a:t>
            </a:r>
            <a:r>
              <a:rPr lang="en-IN" sz="1900" b="1" dirty="0"/>
              <a:t>. 540</a:t>
            </a:r>
          </a:p>
          <a:p>
            <a:r>
              <a:rPr lang="en-IN" sz="1900" b="1" dirty="0"/>
              <a:t>DP- 460</a:t>
            </a:r>
          </a:p>
          <a:p>
            <a:r>
              <a:rPr lang="en-IN" sz="1900" b="1" dirty="0"/>
              <a:t>BV- 275.94</a:t>
            </a:r>
          </a:p>
          <a:p>
            <a:r>
              <a:rPr lang="en-IN" sz="1900" b="1" dirty="0"/>
              <a:t>PV- 15.33</a:t>
            </a:r>
          </a:p>
        </p:txBody>
      </p:sp>
    </p:spTree>
    <p:extLst>
      <p:ext uri="{BB962C8B-B14F-4D97-AF65-F5344CB8AC3E}">
        <p14:creationId xmlns:p14="http://schemas.microsoft.com/office/powerpoint/2010/main" val="42684761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1" y="6687"/>
            <a:ext cx="9288532" cy="523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933" y="411511"/>
            <a:ext cx="8229600" cy="857250"/>
          </a:xfrm>
        </p:spPr>
        <p:txBody>
          <a:bodyPr/>
          <a:lstStyle/>
          <a:p>
            <a:r>
              <a:rPr lang="en-IN" dirty="0"/>
              <a:t>Assure Natural Sleeping Mask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1414"/>
            <a:ext cx="8229600" cy="3394473"/>
          </a:xfrm>
        </p:spPr>
        <p:txBody>
          <a:bodyPr>
            <a:normAutofit fontScale="92500" lnSpcReduction="20000"/>
          </a:bodyPr>
          <a:lstStyle/>
          <a:p>
            <a:r>
              <a:rPr lang="en-IN" dirty="0" smtClean="0"/>
              <a:t>Assure Natural Sleeping Mask is an overnight rejuvenating face mask.</a:t>
            </a:r>
          </a:p>
          <a:p>
            <a:r>
              <a:rPr lang="en-IN" dirty="0" smtClean="0"/>
              <a:t> Enriched with seaweed extracts, that naturally detoxify and replenish the lost moisture content of the skin.</a:t>
            </a:r>
          </a:p>
          <a:p>
            <a:r>
              <a:rPr lang="en-IN" dirty="0" smtClean="0"/>
              <a:t> Helps to make the skin radiant, hydrated and youthful. It helps to soothe and soften the skin, and reduce skin sensitivity.</a:t>
            </a:r>
          </a:p>
        </p:txBody>
      </p:sp>
    </p:spTree>
    <p:extLst>
      <p:ext uri="{BB962C8B-B14F-4D97-AF65-F5344CB8AC3E}">
        <p14:creationId xmlns:p14="http://schemas.microsoft.com/office/powerpoint/2010/main" val="34674543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1" y="-44576"/>
            <a:ext cx="9288532" cy="523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42" y="483518"/>
            <a:ext cx="8229600" cy="857250"/>
          </a:xfrm>
        </p:spPr>
        <p:txBody>
          <a:bodyPr>
            <a:normAutofit/>
          </a:bodyPr>
          <a:lstStyle/>
          <a:p>
            <a:r>
              <a:rPr lang="en-IN" sz="3600" b="1" dirty="0" smtClean="0"/>
              <a:t>How are seaweeds beneficial for the skin?</a:t>
            </a:r>
            <a:endParaRPr lang="en-IN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747" y="2149389"/>
            <a:ext cx="5847403" cy="2721750"/>
          </a:xfrm>
        </p:spPr>
        <p:txBody>
          <a:bodyPr>
            <a:noAutofit/>
          </a:bodyPr>
          <a:lstStyle/>
          <a:p>
            <a:r>
              <a:rPr lang="en-IN" sz="2200" dirty="0"/>
              <a:t>Provides ultra hydration</a:t>
            </a:r>
          </a:p>
          <a:p>
            <a:r>
              <a:rPr lang="en-US" sz="2200" dirty="0"/>
              <a:t>Naturally cleanses and purifies the skin</a:t>
            </a:r>
            <a:endParaRPr lang="en-IN" sz="2200" dirty="0"/>
          </a:p>
          <a:p>
            <a:r>
              <a:rPr lang="en-IN" sz="2200" dirty="0"/>
              <a:t>Provides Nourishment </a:t>
            </a:r>
          </a:p>
          <a:p>
            <a:r>
              <a:rPr lang="en-IN" sz="2200" dirty="0"/>
              <a:t>Has anti-ageing properties</a:t>
            </a:r>
          </a:p>
          <a:p>
            <a:r>
              <a:rPr lang="en-US" sz="2200" dirty="0"/>
              <a:t>Helps in reproducing new healthy skin cells</a:t>
            </a:r>
          </a:p>
          <a:p>
            <a:r>
              <a:rPr lang="en-US" sz="2200" dirty="0"/>
              <a:t>Has skin healing properties</a:t>
            </a:r>
            <a:endParaRPr lang="en-IN" sz="2200" dirty="0"/>
          </a:p>
        </p:txBody>
      </p:sp>
      <p:pic>
        <p:nvPicPr>
          <p:cNvPr id="10244" name="Picture 4" descr="Kelp png » PNG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348" y="1903487"/>
            <a:ext cx="2290055" cy="275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905" y="1131591"/>
            <a:ext cx="8592837" cy="923330"/>
          </a:xfrm>
          <a:prstGeom prst="rect">
            <a:avLst/>
          </a:prstGeom>
        </p:spPr>
        <p:txBody>
          <a:bodyPr wrap="square" lIns="125126" tIns="62563" rIns="125126" bIns="62563">
            <a:spAutoFit/>
          </a:bodyPr>
          <a:lstStyle/>
          <a:p>
            <a:r>
              <a:rPr lang="en-US" sz="2500" dirty="0"/>
              <a:t>Seaweed is full of humectants that draw in moisture from the environment and also full of vitamins and minerals </a:t>
            </a:r>
            <a:endParaRPr lang="en-IN" sz="2500" dirty="0"/>
          </a:p>
        </p:txBody>
      </p:sp>
    </p:spTree>
    <p:extLst>
      <p:ext uri="{BB962C8B-B14F-4D97-AF65-F5344CB8AC3E}">
        <p14:creationId xmlns:p14="http://schemas.microsoft.com/office/powerpoint/2010/main" val="206207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 descr="C:\Users\kanwal.sharma\Desktop\Project Assure Natural\Indoor (All)\Body Wash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1181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-46038"/>
            <a:ext cx="9291638" cy="523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2985"/>
            <a:ext cx="8229600" cy="37716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800" b="1" dirty="0" smtClean="0"/>
          </a:p>
          <a:p>
            <a:pPr marL="0" indent="0" algn="ctr">
              <a:buNone/>
            </a:pPr>
            <a:r>
              <a:rPr lang="en-US" sz="2800" b="1" dirty="0"/>
              <a:t>A </a:t>
            </a:r>
            <a:r>
              <a:rPr lang="en-US" sz="2800" b="1" dirty="0" smtClean="0"/>
              <a:t>hot and aromatic</a:t>
            </a:r>
            <a:r>
              <a:rPr lang="en-US" sz="2800" b="1" dirty="0"/>
              <a:t> bath can do more than just get you clean — it helps wash away </a:t>
            </a:r>
            <a:r>
              <a:rPr lang="en-US" sz="2800" b="1" dirty="0" smtClean="0"/>
              <a:t>stress, relax</a:t>
            </a:r>
            <a:r>
              <a:rPr lang="en-US" sz="2800" b="1" dirty="0"/>
              <a:t> tensed nerves and makes you happier</a:t>
            </a:r>
            <a:r>
              <a:rPr lang="en-US" sz="2800" b="1" dirty="0" smtClean="0"/>
              <a:t>!</a:t>
            </a:r>
          </a:p>
          <a:p>
            <a:pPr marL="0" indent="0" algn="ctr">
              <a:buNone/>
            </a:pPr>
            <a:endParaRPr lang="en-US" sz="2800" b="1" dirty="0" smtClean="0"/>
          </a:p>
          <a:p>
            <a:pPr marL="0" indent="0" algn="ctr">
              <a:buNone/>
            </a:pPr>
            <a:r>
              <a:rPr lang="en-US" sz="2800" b="1" dirty="0"/>
              <a:t>It helps you to reduce stress and makes you feel good about </a:t>
            </a:r>
            <a:r>
              <a:rPr lang="en-US" sz="2800" b="1" dirty="0" smtClean="0"/>
              <a:t>yourself.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34898950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8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i="1" dirty="0" smtClean="0"/>
              <a:t>For a rejuvenating </a:t>
            </a:r>
            <a:r>
              <a:rPr lang="en-US" b="1" i="1" dirty="0"/>
              <a:t>bathing </a:t>
            </a:r>
            <a:r>
              <a:rPr lang="en-US" b="1" i="1" dirty="0" smtClean="0"/>
              <a:t>experience, use a body wash that gives a relaxing time.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IN" dirty="0" smtClean="0"/>
              <a:t>They </a:t>
            </a:r>
            <a:r>
              <a:rPr lang="en-IN" dirty="0"/>
              <a:t>are rich in emollients that </a:t>
            </a:r>
            <a:r>
              <a:rPr lang="en-IN" dirty="0" smtClean="0"/>
              <a:t>provide </a:t>
            </a:r>
            <a:r>
              <a:rPr lang="en-IN" dirty="0" err="1"/>
              <a:t>moisturisation</a:t>
            </a:r>
            <a:r>
              <a:rPr lang="en-IN" dirty="0"/>
              <a:t> and softness </a:t>
            </a:r>
            <a:r>
              <a:rPr lang="en-IN" dirty="0" smtClean="0"/>
              <a:t>to the </a:t>
            </a:r>
            <a:r>
              <a:rPr lang="en-IN" dirty="0"/>
              <a:t>skin.</a:t>
            </a:r>
          </a:p>
          <a:p>
            <a:pPr marL="0" indent="0" algn="ctr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348122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1" y="-44576"/>
            <a:ext cx="9288532" cy="523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63145"/>
            <a:ext cx="5149535" cy="857250"/>
          </a:xfrm>
        </p:spPr>
        <p:txBody>
          <a:bodyPr>
            <a:normAutofit fontScale="90000"/>
          </a:bodyPr>
          <a:lstStyle/>
          <a:p>
            <a:r>
              <a:rPr lang="en-IN" sz="3600" b="1" dirty="0" smtClean="0"/>
              <a:t>Assure Natural Body Wash</a:t>
            </a:r>
            <a:endParaRPr lang="en-IN" sz="3600" b="1" dirty="0"/>
          </a:p>
        </p:txBody>
      </p:sp>
      <p:pic>
        <p:nvPicPr>
          <p:cNvPr id="5122" name="Picture 2" descr="C:\Users\kanwal.sharma\Desktop\New folder (2)\Assure Natural_Body Was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721" y="-462073"/>
            <a:ext cx="4620276" cy="565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363417" y="3188962"/>
            <a:ext cx="1732604" cy="1295899"/>
          </a:xfrm>
          <a:prstGeom prst="rect">
            <a:avLst/>
          </a:prstGeom>
        </p:spPr>
        <p:txBody>
          <a:bodyPr wrap="square" lIns="125126" tIns="62563" rIns="125126" bIns="62563">
            <a:spAutoFit/>
          </a:bodyPr>
          <a:lstStyle/>
          <a:p>
            <a:r>
              <a:rPr lang="en-IN" sz="1900" b="1" dirty="0"/>
              <a:t>MRP- </a:t>
            </a:r>
            <a:r>
              <a:rPr lang="en-IN" sz="1900" b="1" dirty="0" err="1"/>
              <a:t>Rs</a:t>
            </a:r>
            <a:r>
              <a:rPr lang="en-IN" sz="1900" b="1" dirty="0"/>
              <a:t>. 560</a:t>
            </a:r>
          </a:p>
          <a:p>
            <a:r>
              <a:rPr lang="en-IN" sz="1900" b="1" dirty="0"/>
              <a:t>DP- 480</a:t>
            </a:r>
          </a:p>
          <a:p>
            <a:r>
              <a:rPr lang="en-IN" sz="1900" b="1" dirty="0"/>
              <a:t>BV- 302.4</a:t>
            </a:r>
          </a:p>
          <a:p>
            <a:r>
              <a:rPr lang="en-IN" sz="1900" b="1" dirty="0"/>
              <a:t>PV- 16.8</a:t>
            </a:r>
          </a:p>
        </p:txBody>
      </p:sp>
    </p:spTree>
    <p:extLst>
      <p:ext uri="{BB962C8B-B14F-4D97-AF65-F5344CB8AC3E}">
        <p14:creationId xmlns:p14="http://schemas.microsoft.com/office/powerpoint/2010/main" val="1365271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e Ultimate Vegan Beauty And Skincare Guide (2019 Updated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" y="0"/>
            <a:ext cx="914019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Vegan products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Vegan products are a rich source of nourishment and  natural goodness as they are made from plants, and some safe synthetic ingredients.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No animal products or byproducts are used in making these products.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This means that traditional ingredients like beeswax, honey, collagen and keratin are not used in Vegan products.</a:t>
            </a:r>
          </a:p>
          <a:p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0496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1" y="-44576"/>
            <a:ext cx="9288532" cy="523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83518"/>
            <a:ext cx="8229600" cy="857250"/>
          </a:xfrm>
        </p:spPr>
        <p:txBody>
          <a:bodyPr>
            <a:normAutofit/>
          </a:bodyPr>
          <a:lstStyle/>
          <a:p>
            <a:r>
              <a:rPr lang="en-IN" sz="4000" b="1" dirty="0"/>
              <a:t>Assure Natural Body Wash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935" y="1347614"/>
            <a:ext cx="8229600" cy="3394473"/>
          </a:xfrm>
        </p:spPr>
        <p:txBody>
          <a:bodyPr>
            <a:normAutofit/>
          </a:bodyPr>
          <a:lstStyle/>
          <a:p>
            <a:r>
              <a:rPr lang="en-IN" sz="2800" dirty="0" smtClean="0"/>
              <a:t>Assure Natural Body Wash is enriched with Siberian ginseng root and lime extracts, laden with antioxidants and Vitamin C.</a:t>
            </a:r>
          </a:p>
          <a:p>
            <a:r>
              <a:rPr lang="en-IN" sz="2800" dirty="0" smtClean="0"/>
              <a:t>It helps in rinsing away daily impurities while keeping your skin smooth, soft, nourished and hydrated.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38757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1" y="-44576"/>
            <a:ext cx="9288532" cy="523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258" y="1782089"/>
            <a:ext cx="8229600" cy="12011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N" sz="3300" b="1" dirty="0"/>
              <a:t>Assure Natural Body Wash is enriched with </a:t>
            </a:r>
            <a:r>
              <a:rPr lang="en-US" sz="3300" b="1" dirty="0"/>
              <a:t>Siberian Ginseng root extract and Lime fruit extract</a:t>
            </a:r>
          </a:p>
        </p:txBody>
      </p:sp>
    </p:spTree>
    <p:extLst>
      <p:ext uri="{BB962C8B-B14F-4D97-AF65-F5344CB8AC3E}">
        <p14:creationId xmlns:p14="http://schemas.microsoft.com/office/powerpoint/2010/main" val="403128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1" y="-44576"/>
            <a:ext cx="9288532" cy="523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b="1" dirty="0" smtClean="0"/>
              <a:t>Skin Benefits of key </a:t>
            </a:r>
            <a:r>
              <a:rPr lang="en-IN" sz="4000" b="1" dirty="0"/>
              <a:t>i</a:t>
            </a:r>
            <a:r>
              <a:rPr lang="en-IN" sz="4000" b="1" dirty="0" smtClean="0"/>
              <a:t>ngredients </a:t>
            </a:r>
            <a:endParaRPr lang="en-IN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747" y="3619237"/>
            <a:ext cx="8229600" cy="14092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/>
              <a:t>Lime fruit extract is:</a:t>
            </a:r>
          </a:p>
          <a:p>
            <a:r>
              <a:rPr lang="en-IN" sz="2200" dirty="0"/>
              <a:t>Rich in antioxidants</a:t>
            </a:r>
          </a:p>
          <a:p>
            <a:r>
              <a:rPr lang="en-US" sz="2200" dirty="0"/>
              <a:t>Known for its skin lightening and smoothening properties</a:t>
            </a:r>
          </a:p>
          <a:p>
            <a:endParaRPr lang="en-US" sz="2200" dirty="0"/>
          </a:p>
          <a:p>
            <a:endParaRPr lang="en-IN" sz="2200" dirty="0"/>
          </a:p>
        </p:txBody>
      </p:sp>
      <p:pic>
        <p:nvPicPr>
          <p:cNvPr id="7" name="Picture 6" descr="A close up of food&#10;&#10;Description automatically generated">
            <a:extLst>
              <a:ext uri="{FF2B5EF4-FFF2-40B4-BE49-F238E27FC236}">
                <a16:creationId xmlns="" xmlns:a16="http://schemas.microsoft.com/office/drawing/2014/main" id="{3C541D06-0CA1-46F2-A2C6-4181314CC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305" y="2351055"/>
            <a:ext cx="2059956" cy="1341016"/>
          </a:xfrm>
          <a:prstGeom prst="rect">
            <a:avLst/>
          </a:prstGeom>
        </p:spPr>
      </p:pic>
      <p:pic>
        <p:nvPicPr>
          <p:cNvPr id="9" name="Picture 8" descr="A picture containing seed, fruit, food, root&#10;&#10;Description automatically generated">
            <a:extLst>
              <a:ext uri="{FF2B5EF4-FFF2-40B4-BE49-F238E27FC236}">
                <a16:creationId xmlns="" xmlns:a16="http://schemas.microsoft.com/office/drawing/2014/main" id="{1133CBE9-A9DA-41F8-8C64-91AD6A67D1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661" y="937733"/>
            <a:ext cx="2337246" cy="1371600"/>
          </a:xfrm>
          <a:prstGeom prst="rect">
            <a:avLst/>
          </a:prstGeom>
        </p:spPr>
      </p:pic>
      <p:pic>
        <p:nvPicPr>
          <p:cNvPr id="11" name="Picture 10" descr="A picture containing sitting, grass, orange, fruit&#10;&#10;Description automatically generated">
            <a:extLst>
              <a:ext uri="{FF2B5EF4-FFF2-40B4-BE49-F238E27FC236}">
                <a16:creationId xmlns="" xmlns:a16="http://schemas.microsoft.com/office/drawing/2014/main" id="{E2D0692B-3E5B-407B-9F3B-CC87FD3027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125" y="3291831"/>
            <a:ext cx="1716782" cy="12875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3003" y="980691"/>
            <a:ext cx="7316699" cy="1538883"/>
          </a:xfrm>
          <a:prstGeom prst="rect">
            <a:avLst/>
          </a:prstGeom>
        </p:spPr>
        <p:txBody>
          <a:bodyPr wrap="square" lIns="125126" tIns="62563" rIns="125126" bIns="62563">
            <a:spAutoFit/>
          </a:bodyPr>
          <a:lstStyle/>
          <a:p>
            <a:r>
              <a:rPr lang="en-US" sz="2200" b="1" dirty="0"/>
              <a:t>Siberian Ginseng root is:</a:t>
            </a:r>
          </a:p>
          <a:p>
            <a:pPr marL="234612" indent="-234612">
              <a:buFont typeface="Arial" pitchFamily="34" charset="0"/>
              <a:buChar char="•"/>
            </a:pPr>
            <a:r>
              <a:rPr lang="en-US" sz="2200" dirty="0"/>
              <a:t>Rich in antioxidants which protect against ageing</a:t>
            </a:r>
          </a:p>
          <a:p>
            <a:pPr marL="234612" indent="-234612">
              <a:buFont typeface="Arial" pitchFamily="34" charset="0"/>
              <a:buChar char="•"/>
            </a:pPr>
            <a:r>
              <a:rPr lang="en-US" sz="2200" dirty="0"/>
              <a:t>Helpful in reducing skin dullness</a:t>
            </a:r>
          </a:p>
          <a:p>
            <a:pPr marL="234612" indent="-234612">
              <a:buFont typeface="Arial" pitchFamily="34" charset="0"/>
              <a:buChar char="•"/>
            </a:pPr>
            <a:r>
              <a:rPr lang="en-US" sz="2200" dirty="0"/>
              <a:t>Known for its soothing properties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705699" y="2436028"/>
            <a:ext cx="4570939" cy="1187139"/>
          </a:xfrm>
          <a:prstGeom prst="rect">
            <a:avLst/>
          </a:prstGeom>
        </p:spPr>
        <p:txBody>
          <a:bodyPr lIns="125126" tIns="62563" rIns="125126" bIns="62563">
            <a:spAutoFit/>
          </a:bodyPr>
          <a:lstStyle/>
          <a:p>
            <a:r>
              <a:rPr lang="en-US" sz="2200" b="1" dirty="0"/>
              <a:t>Ginger is : </a:t>
            </a:r>
          </a:p>
          <a:p>
            <a:pPr marL="234612" indent="-234612">
              <a:buFont typeface="Arial" pitchFamily="34" charset="0"/>
              <a:buChar char="•"/>
            </a:pPr>
            <a:r>
              <a:rPr lang="en-US" sz="2200" dirty="0"/>
              <a:t>Rich in antioxidants</a:t>
            </a:r>
          </a:p>
          <a:p>
            <a:pPr marL="234612" indent="-234612">
              <a:buFont typeface="Arial" pitchFamily="34" charset="0"/>
              <a:buChar char="•"/>
            </a:pPr>
            <a:r>
              <a:rPr lang="en-US" sz="2200" dirty="0"/>
              <a:t>Known to rejuvenate the skin</a:t>
            </a:r>
          </a:p>
        </p:txBody>
      </p:sp>
    </p:spTree>
    <p:extLst>
      <p:ext uri="{BB962C8B-B14F-4D97-AF65-F5344CB8AC3E}">
        <p14:creationId xmlns:p14="http://schemas.microsoft.com/office/powerpoint/2010/main" val="208508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C:\Users\kanwal.sharma\Desktop\New folder (2)\Assure Natural PPT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022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429" y="0"/>
            <a:ext cx="626953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28164" y="1051675"/>
            <a:ext cx="5558636" cy="857251"/>
          </a:xfrm>
        </p:spPr>
        <p:txBody>
          <a:bodyPr>
            <a:normAutofit fontScale="90000"/>
          </a:bodyPr>
          <a:lstStyle/>
          <a:p>
            <a:r>
              <a:rPr lang="en-IN" dirty="0"/>
              <a:t>Products </a:t>
            </a:r>
            <a:r>
              <a:rPr lang="en-IN" dirty="0" smtClean="0"/>
              <a:t>that your </a:t>
            </a:r>
            <a:r>
              <a:rPr lang="en-IN" dirty="0"/>
              <a:t>skin would love to have 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3339" y="2057408"/>
            <a:ext cx="5861776" cy="188594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sz="2700" dirty="0"/>
              <a:t>Assure Natural products reduce the chances of skin problems such as rashes, allergies, eczemas, acne, skin inflammation and skin diseases as harmful chemicals are not used in them. </a:t>
            </a:r>
            <a:endParaRPr lang="en-IN" sz="2700" dirty="0"/>
          </a:p>
        </p:txBody>
      </p:sp>
    </p:spTree>
    <p:extLst>
      <p:ext uri="{BB962C8B-B14F-4D97-AF65-F5344CB8AC3E}">
        <p14:creationId xmlns:p14="http://schemas.microsoft.com/office/powerpoint/2010/main" val="1532330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32" y="-44577"/>
            <a:ext cx="9288532" cy="5239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8684"/>
            <a:ext cx="8229600" cy="85725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Towards ethical and sustainable world!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104" y="1645933"/>
            <a:ext cx="8229600" cy="154302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Assure Natural products or their ingredients have not been tested on animals.</a:t>
            </a:r>
          </a:p>
          <a:p>
            <a:r>
              <a:rPr lang="en-US" dirty="0" smtClean="0"/>
              <a:t>This range has an accreditation from PETA </a:t>
            </a:r>
          </a:p>
          <a:p>
            <a:endParaRPr lang="en-US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43" b="99130" l="1826" r="100000">
                        <a14:foregroundMark x1="14155" y1="27391" x2="50228" y2="6087"/>
                        <a14:foregroundMark x1="6849" y1="94348" x2="2283" y2="9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917" y="3188961"/>
            <a:ext cx="2085975" cy="16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9875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2211</Words>
  <Application>Microsoft Office PowerPoint</Application>
  <PresentationFormat>On-screen Show (16:9)</PresentationFormat>
  <Paragraphs>265</Paragraphs>
  <Slides>73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Office Theme</vt:lpstr>
      <vt:lpstr>PowerPoint Presentation</vt:lpstr>
      <vt:lpstr>What is Assure Natural …</vt:lpstr>
      <vt:lpstr>Why do we need Assure Natural </vt:lpstr>
      <vt:lpstr>PowerPoint Presentation</vt:lpstr>
      <vt:lpstr>PowerPoint Presentation</vt:lpstr>
      <vt:lpstr>PowerPoint Presentation</vt:lpstr>
      <vt:lpstr>Vegan products</vt:lpstr>
      <vt:lpstr>Products that your skin would love to have !</vt:lpstr>
      <vt:lpstr>Towards ethical and sustainable world!</vt:lpstr>
      <vt:lpstr>PowerPoint Presentation</vt:lpstr>
      <vt:lpstr>What is sulphate and how they harm us?</vt:lpstr>
      <vt:lpstr>What is paraben and why it’s harmful?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Make way for new skin, everyday</vt:lpstr>
      <vt:lpstr>What is a Face Scrub </vt:lpstr>
      <vt:lpstr>Assure Natural Charcoal Peel-Off Mask</vt:lpstr>
      <vt:lpstr>Assure Natural Face Scrub</vt:lpstr>
      <vt:lpstr>Exfoliation of the skin can prevent many skin problems! </vt:lpstr>
      <vt:lpstr>Assure Natural Face Scrub is enriched with Papaya extract and Agar</vt:lpstr>
      <vt:lpstr>PowerPoint Presentation</vt:lpstr>
      <vt:lpstr>PowerPoint Presentation</vt:lpstr>
      <vt:lpstr>A proper face mask routine</vt:lpstr>
      <vt:lpstr>Why Are Face Masks so Apeeling? </vt:lpstr>
      <vt:lpstr>PowerPoint Presentation</vt:lpstr>
      <vt:lpstr>Assure Natural Charcoal Peel-Off Mask</vt:lpstr>
      <vt:lpstr>Assure Natural Charcoal Peel-Off Mask</vt:lpstr>
      <vt:lpstr> </vt:lpstr>
      <vt:lpstr>Benefits of key ingredients </vt:lpstr>
      <vt:lpstr>PowerPoint Presentation</vt:lpstr>
      <vt:lpstr>Sun, skin, and sunscreen </vt:lpstr>
      <vt:lpstr>How to detect sun damage?</vt:lpstr>
      <vt:lpstr>What else are the signs?</vt:lpstr>
      <vt:lpstr>PowerPoint Presentation</vt:lpstr>
      <vt:lpstr>So what is SPF</vt:lpstr>
      <vt:lpstr>How SPF works?</vt:lpstr>
      <vt:lpstr>Assure Natural Sunscreen SPF-40+</vt:lpstr>
      <vt:lpstr>Assure Natural Sunscreen SPF-40+</vt:lpstr>
      <vt:lpstr>PowerPoint Presentation</vt:lpstr>
      <vt:lpstr>Marshmallow root extracts </vt:lpstr>
      <vt:lpstr>Benefits of Olive </vt:lpstr>
      <vt:lpstr>PowerPoint Presentation</vt:lpstr>
      <vt:lpstr>PowerPoint Presentation</vt:lpstr>
      <vt:lpstr>During the day, your facial skin needs                       moisture and protection: </vt:lpstr>
      <vt:lpstr>PowerPoint Presentation</vt:lpstr>
      <vt:lpstr>Assure Natural Day Cream</vt:lpstr>
      <vt:lpstr>PowerPoint Presentation</vt:lpstr>
      <vt:lpstr>How Moringa and Amazonian Murumuru seed butter are beneficial for the skin?</vt:lpstr>
      <vt:lpstr>PowerPoint Presentation</vt:lpstr>
      <vt:lpstr>PowerPoint Presentation</vt:lpstr>
      <vt:lpstr>PowerPoint Presentation</vt:lpstr>
      <vt:lpstr>PowerPoint Presentation</vt:lpstr>
      <vt:lpstr> Assure Natural Lightening Cream SPF 15</vt:lpstr>
      <vt:lpstr>Assure Natural Lightening Cream SPF 15</vt:lpstr>
      <vt:lpstr>Assure Natural Lightening Cream SPF 15 is enriched with Passion Fruit extract &amp; Seed oil </vt:lpstr>
      <vt:lpstr>PowerPoint Presentation</vt:lpstr>
      <vt:lpstr>PowerPoint Presentation</vt:lpstr>
      <vt:lpstr>PowerPoint Presentation</vt:lpstr>
      <vt:lpstr>PowerPoint Presentation</vt:lpstr>
      <vt:lpstr>Assure Natural Sleeping Mask</vt:lpstr>
      <vt:lpstr>Assure Natural Sleeping Mask</vt:lpstr>
      <vt:lpstr>How are seaweeds beneficial for the skin?</vt:lpstr>
      <vt:lpstr>PowerPoint Presentation</vt:lpstr>
      <vt:lpstr>PowerPoint Presentation</vt:lpstr>
      <vt:lpstr>PowerPoint Presentation</vt:lpstr>
      <vt:lpstr>Assure Natural Body Wash</vt:lpstr>
      <vt:lpstr>Assure Natural Body Wash</vt:lpstr>
      <vt:lpstr>PowerPoint Presentation</vt:lpstr>
      <vt:lpstr>Skin Benefits of key ingredients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Tanmoy</dc:creator>
  <cp:lastModifiedBy>Kanwal Sharma</cp:lastModifiedBy>
  <cp:revision>8</cp:revision>
  <dcterms:created xsi:type="dcterms:W3CDTF">2020-07-07T07:57:03Z</dcterms:created>
  <dcterms:modified xsi:type="dcterms:W3CDTF">2020-07-10T10:46:32Z</dcterms:modified>
</cp:coreProperties>
</file>